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  <p:sldMasterId id="2147483661" r:id="rId6"/>
    <p:sldMasterId id="2147483663" r:id="rId7"/>
  </p:sldMasterIdLst>
  <p:notesMasterIdLst>
    <p:notesMasterId r:id="rId16"/>
  </p:notesMasterIdLst>
  <p:sldIdLst>
    <p:sldId id="257" r:id="rId8"/>
    <p:sldId id="267" r:id="rId9"/>
    <p:sldId id="260" r:id="rId10"/>
    <p:sldId id="263" r:id="rId11"/>
    <p:sldId id="264" r:id="rId12"/>
    <p:sldId id="265" r:id="rId13"/>
    <p:sldId id="266" r:id="rId14"/>
    <p:sldId id="25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C53C"/>
    <a:srgbClr val="3459A2"/>
    <a:srgbClr val="0563C1"/>
    <a:srgbClr val="F8C46F"/>
    <a:srgbClr val="4A8677"/>
    <a:srgbClr val="59A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B3DDC-0181-8206-0FCF-8F04FB8513DD}" v="223" dt="2023-06-28T09:41:00.981"/>
    <p1510:client id="{84C04D8A-3730-1F6C-9D0A-154E817E9030}" v="266" dt="2023-06-25T09:26:02.029"/>
    <p1510:client id="{BA53225A-7752-4E15-8377-B8C3E003B61B}" v="197" dt="2023-06-02T10:33:39.676"/>
    <p1510:client id="{F971A571-2648-2C23-F217-BC42B42A23E9}" v="264" dt="2023-06-29T07:13:08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err="1">
                <a:solidFill>
                  <a:schemeClr val="tx2"/>
                </a:solidFill>
              </a:rPr>
              <a:t>Principales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obstaculos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para</a:t>
            </a:r>
            <a:r>
              <a:rPr lang="en-US" sz="1200" b="1" dirty="0">
                <a:solidFill>
                  <a:schemeClr val="tx2"/>
                </a:solidFill>
              </a:rPr>
              <a:t> la </a:t>
            </a:r>
            <a:r>
              <a:rPr lang="en-US" sz="1200" b="1" dirty="0" err="1">
                <a:solidFill>
                  <a:schemeClr val="tx2"/>
                </a:solidFill>
              </a:rPr>
              <a:t>digitalización</a:t>
            </a:r>
            <a:r>
              <a:rPr lang="en-US" sz="1200" b="1" dirty="0">
                <a:solidFill>
                  <a:schemeClr val="tx2"/>
                </a:solidFill>
              </a:rPr>
              <a:t> de </a:t>
            </a:r>
            <a:r>
              <a:rPr lang="en-US" sz="1200" b="1" dirty="0" err="1">
                <a:solidFill>
                  <a:schemeClr val="tx2"/>
                </a:solidFill>
              </a:rPr>
              <a:t>las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pymes</a:t>
            </a:r>
            <a:r>
              <a:rPr lang="en-US" sz="1200" b="1" dirty="0">
                <a:solidFill>
                  <a:schemeClr val="tx2"/>
                </a:solidFill>
              </a:rPr>
              <a:t>:</a:t>
            </a:r>
            <a:r>
              <a:rPr lang="en-US" sz="1200" b="1" baseline="0" dirty="0">
                <a:solidFill>
                  <a:schemeClr val="tx2"/>
                </a:solidFill>
              </a:rPr>
              <a:t> </a:t>
            </a:r>
            <a:r>
              <a:rPr lang="en-US" sz="1200" b="1" baseline="0" dirty="0" err="1">
                <a:solidFill>
                  <a:schemeClr val="tx2"/>
                </a:solidFill>
              </a:rPr>
              <a:t>Factores</a:t>
            </a:r>
            <a:r>
              <a:rPr lang="en-US" sz="1200" b="1" baseline="0" dirty="0">
                <a:solidFill>
                  <a:schemeClr val="tx2"/>
                </a:solidFill>
              </a:rPr>
              <a:t> </a:t>
            </a:r>
            <a:r>
              <a:rPr lang="en-US" sz="1200" b="1" baseline="0" dirty="0" err="1">
                <a:solidFill>
                  <a:schemeClr val="tx2"/>
                </a:solidFill>
              </a:rPr>
              <a:t>internos</a:t>
            </a:r>
            <a:r>
              <a:rPr lang="en-US" sz="1200" b="1" baseline="0" dirty="0">
                <a:solidFill>
                  <a:schemeClr val="tx2"/>
                </a:solidFill>
              </a:rPr>
              <a:t> </a:t>
            </a:r>
            <a:r>
              <a:rPr lang="en-US" sz="1200" b="1" dirty="0">
                <a:solidFill>
                  <a:schemeClr val="tx2"/>
                </a:solidFill>
              </a:rPr>
              <a:t>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Main obstacles to digitalization of SMEs:Internal factors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Company staff training </c:v>
                </c:pt>
                <c:pt idx="1">
                  <c:v>Lack of knowledge about its effects </c:v>
                </c:pt>
                <c:pt idx="2">
                  <c:v>Insufficient advice</c:v>
                </c:pt>
                <c:pt idx="3">
                  <c:v>Lack of necessary resources </c:v>
                </c:pt>
                <c:pt idx="4">
                  <c:v>Difficulties finding  skilled personnel </c:v>
                </c:pt>
                <c:pt idx="5">
                  <c:v>Lack of time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40.200000000000003</c:v>
                </c:pt>
                <c:pt idx="1">
                  <c:v>30.4</c:v>
                </c:pt>
                <c:pt idx="2">
                  <c:v>29.4</c:v>
                </c:pt>
                <c:pt idx="3">
                  <c:v>29.4</c:v>
                </c:pt>
                <c:pt idx="4">
                  <c:v>26.5</c:v>
                </c:pt>
                <c:pt idx="5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4-4306-B410-2AA28EE2D8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05157800"/>
        <c:axId val="2105167384"/>
      </c:barChart>
      <c:catAx>
        <c:axId val="2105157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105167384"/>
        <c:crosses val="autoZero"/>
        <c:auto val="1"/>
        <c:lblAlgn val="ctr"/>
        <c:lblOffset val="100"/>
        <c:noMultiLvlLbl val="0"/>
      </c:catAx>
      <c:valAx>
        <c:axId val="21051673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5157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sz="1200" b="1" i="0" baseline="0" dirty="0">
                <a:solidFill>
                  <a:srgbClr val="69C53C"/>
                </a:solidFill>
                <a:effectLst/>
              </a:rPr>
              <a:t>Principales obstáculos para la digitalización de las pymes: Factores internos (%)</a:t>
            </a:r>
            <a:endParaRPr lang="es-ES_tradnl" sz="900" dirty="0">
              <a:solidFill>
                <a:srgbClr val="69C53C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Main obstacles to digitalization of SMEs:Internal factors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Uncertainty about the return/profitability of implementation of measures to improve sustainability</c:v>
                </c:pt>
                <c:pt idx="1">
                  <c:v>Lack of kspecialized human resources</c:v>
                </c:pt>
                <c:pt idx="2">
                  <c:v>General economic situation</c:v>
                </c:pt>
                <c:pt idx="3">
                  <c:v>Lack of necessary resources </c:v>
                </c:pt>
                <c:pt idx="4">
                  <c:v>Icrease of production costs</c:v>
                </c:pt>
                <c:pt idx="5">
                  <c:v>Bureaucracy</c:v>
                </c:pt>
                <c:pt idx="6">
                  <c:v>Difficulty to obtain financing</c:v>
                </c:pt>
                <c:pt idx="7">
                  <c:v>Other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41.2</c:v>
                </c:pt>
                <c:pt idx="1">
                  <c:v>37.299999999999997</c:v>
                </c:pt>
                <c:pt idx="2">
                  <c:v>35.299999999999997</c:v>
                </c:pt>
                <c:pt idx="3">
                  <c:v>33.299999999999997</c:v>
                </c:pt>
                <c:pt idx="4">
                  <c:v>26.5</c:v>
                </c:pt>
                <c:pt idx="5">
                  <c:v>21.6</c:v>
                </c:pt>
                <c:pt idx="6">
                  <c:v>17.600000000000001</c:v>
                </c:pt>
                <c:pt idx="7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E-4AFF-83A1-0C57D27027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04263544"/>
        <c:axId val="2104273416"/>
      </c:barChart>
      <c:catAx>
        <c:axId val="2104263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104273416"/>
        <c:crosses val="autoZero"/>
        <c:auto val="1"/>
        <c:lblAlgn val="ctr"/>
        <c:lblOffset val="100"/>
        <c:noMultiLvlLbl val="0"/>
      </c:catAx>
      <c:valAx>
        <c:axId val="21042734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4263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Most important entrepreneurial competences  for new HE or VET graduates</a:t>
            </a:r>
            <a:endParaRPr lang="es-ES" sz="12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c:rich>
      </c:tx>
      <c:layout>
        <c:manualLayout>
          <c:xMode val="edge"/>
          <c:yMode val="edge"/>
          <c:x val="3.7902905409754502E-2"/>
          <c:y val="2.6018156712616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459A2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Ideas and opportunities</c:v>
                </c:pt>
                <c:pt idx="1">
                  <c:v>Resources</c:v>
                </c:pt>
                <c:pt idx="2">
                  <c:v>Into action 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32.4</c:v>
                </c:pt>
                <c:pt idx="1">
                  <c:v>37.299999999999997</c:v>
                </c:pt>
                <c:pt idx="2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B8-4307-A138-333DD1FDC65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69C53C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Ideas and opportunities</c:v>
                </c:pt>
                <c:pt idx="1">
                  <c:v>Resources</c:v>
                </c:pt>
                <c:pt idx="2">
                  <c:v>Into action 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23.5</c:v>
                </c:pt>
                <c:pt idx="1">
                  <c:v>27.5</c:v>
                </c:pt>
                <c:pt idx="2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B8-4307-A138-333DD1FDC65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4A8677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Ideas and opportunities</c:v>
                </c:pt>
                <c:pt idx="1">
                  <c:v>Resources</c:v>
                </c:pt>
                <c:pt idx="2">
                  <c:v>Into action 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23.5</c:v>
                </c:pt>
                <c:pt idx="1">
                  <c:v>20.6</c:v>
                </c:pt>
                <c:pt idx="2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B8-4307-A138-333DD1FDC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4405032"/>
        <c:axId val="2104408728"/>
      </c:barChart>
      <c:catAx>
        <c:axId val="210440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04408728"/>
        <c:crosses val="autoZero"/>
        <c:auto val="1"/>
        <c:lblAlgn val="ctr"/>
        <c:lblOffset val="100"/>
        <c:noMultiLvlLbl val="0"/>
      </c:catAx>
      <c:valAx>
        <c:axId val="2104408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04405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1" i="0" u="none" strike="noStrike" baseline="0" dirty="0">
                <a:effectLst/>
              </a:rPr>
              <a:t>Most Valued digital Competences requested by SMEs to new HE or VET graduates</a:t>
            </a:r>
            <a:endParaRPr lang="es-E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459A2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Information and data literacy	</c:v>
                </c:pt>
                <c:pt idx="1">
                  <c:v>Communication and collaboration</c:v>
                </c:pt>
                <c:pt idx="2">
                  <c:v>Digital content creation</c:v>
                </c:pt>
                <c:pt idx="3">
                  <c:v>Safety</c:v>
                </c:pt>
                <c:pt idx="4">
                  <c:v>Problem solving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33.299999999999997</c:v>
                </c:pt>
                <c:pt idx="1">
                  <c:v>32.4</c:v>
                </c:pt>
                <c:pt idx="2">
                  <c:v>28.4</c:v>
                </c:pt>
                <c:pt idx="3">
                  <c:v>41.2</c:v>
                </c:pt>
                <c:pt idx="4">
                  <c:v>31.4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6AA-42B7-AE46-85626E8C244F}"/>
            </c:ext>
          </c:extLst>
        </c:ser>
        <c:ser>
          <c:idx val="1"/>
          <c:order val="1"/>
          <c:spPr>
            <a:solidFill>
              <a:srgbClr val="69C53C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Information and data literacy	</c:v>
                </c:pt>
                <c:pt idx="1">
                  <c:v>Communication and collaboration</c:v>
                </c:pt>
                <c:pt idx="2">
                  <c:v>Digital content creation</c:v>
                </c:pt>
                <c:pt idx="3">
                  <c:v>Safety</c:v>
                </c:pt>
                <c:pt idx="4">
                  <c:v>Problem solving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33.299999999999997</c:v>
                </c:pt>
                <c:pt idx="1">
                  <c:v>23.5</c:v>
                </c:pt>
                <c:pt idx="2">
                  <c:v>28.4</c:v>
                </c:pt>
                <c:pt idx="3">
                  <c:v>31.4</c:v>
                </c:pt>
                <c:pt idx="4">
                  <c:v>34.299999999999997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C6AA-42B7-AE46-85626E8C244F}"/>
            </c:ext>
          </c:extLst>
        </c:ser>
        <c:ser>
          <c:idx val="2"/>
          <c:order val="2"/>
          <c:spPr>
            <a:solidFill>
              <a:srgbClr val="4A8677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Information and data literacy	</c:v>
                </c:pt>
                <c:pt idx="1">
                  <c:v>Communication and collaboration</c:v>
                </c:pt>
                <c:pt idx="2">
                  <c:v>Digital content creation</c:v>
                </c:pt>
                <c:pt idx="3">
                  <c:v>Safety</c:v>
                </c:pt>
                <c:pt idx="4">
                  <c:v>Problem solving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33.299999999999997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C6AA-42B7-AE46-85626E8C2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2802296"/>
        <c:axId val="2122805928"/>
      </c:barChart>
      <c:catAx>
        <c:axId val="212280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22805928"/>
        <c:crosses val="autoZero"/>
        <c:auto val="1"/>
        <c:lblAlgn val="ctr"/>
        <c:lblOffset val="100"/>
        <c:noMultiLvlLbl val="0"/>
      </c:catAx>
      <c:valAx>
        <c:axId val="2122805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2280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Most important sustainability competences for new HE or VET graduates, according participating SMEs.</a:t>
            </a:r>
            <a:endParaRPr lang="es-ES" sz="12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7.4788428059598594E-2"/>
          <c:y val="0.19332313200294901"/>
          <c:w val="0.89754332941845205"/>
          <c:h val="0.60124930701843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459A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Embodying sustainability values</c:v>
                </c:pt>
                <c:pt idx="1">
                  <c:v>Embracing complexity in sustainability</c:v>
                </c:pt>
                <c:pt idx="2">
                  <c:v>Envisioning sustainable futures</c:v>
                </c:pt>
                <c:pt idx="3">
                  <c:v>Acting for sustainability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16</c:v>
                </c:pt>
                <c:pt idx="1">
                  <c:v>25.5</c:v>
                </c:pt>
                <c:pt idx="2">
                  <c:v>25.2</c:v>
                </c:pt>
                <c:pt idx="3">
                  <c:v>25.2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B-447A-B82F-6F2584D44CB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69C53C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Embodying sustainability values</c:v>
                </c:pt>
                <c:pt idx="1">
                  <c:v>Embracing complexity in sustainability</c:v>
                </c:pt>
                <c:pt idx="2">
                  <c:v>Envisioning sustainable futures</c:v>
                </c:pt>
                <c:pt idx="3">
                  <c:v>Acting for sustainability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19</c:v>
                </c:pt>
                <c:pt idx="1">
                  <c:v>27.4</c:v>
                </c:pt>
                <c:pt idx="2">
                  <c:v>35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0B-447A-B82F-6F2584D44CB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4A8677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Embodying sustainability values</c:v>
                </c:pt>
                <c:pt idx="1">
                  <c:v>Embracing complexity in sustainability</c:v>
                </c:pt>
                <c:pt idx="2">
                  <c:v>Envisioning sustainable futures</c:v>
                </c:pt>
                <c:pt idx="3">
                  <c:v>Acting for sustainability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65</c:v>
                </c:pt>
                <c:pt idx="1">
                  <c:v>47.1</c:v>
                </c:pt>
                <c:pt idx="2">
                  <c:v>39.799999999999997</c:v>
                </c:pt>
                <c:pt idx="3">
                  <c:v>39.799999999999997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0B-447A-B82F-6F2584D44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275272"/>
        <c:axId val="2105278968"/>
      </c:barChart>
      <c:catAx>
        <c:axId val="210527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05278968"/>
        <c:crosses val="autoZero"/>
        <c:auto val="1"/>
        <c:lblAlgn val="ctr"/>
        <c:lblOffset val="100"/>
        <c:noMultiLvlLbl val="0"/>
      </c:catAx>
      <c:valAx>
        <c:axId val="2105278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0527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0.07934</cdr:x>
      <cdr:y>0.25928</cdr:y>
    </cdr:from>
    <cdr:to>
      <cdr:x>0.22484</cdr:x>
      <cdr:y>0.33589</cdr:y>
    </cdr:to>
    <cdr:sp macro="" textlink="">
      <cdr:nvSpPr>
        <cdr:cNvPr id="2" name="CuadroTexto 11">
          <a:extLst xmlns:a="http://schemas.openxmlformats.org/drawingml/2006/main">
            <a:ext uri="{FF2B5EF4-FFF2-40B4-BE49-F238E27FC236}">
              <a16:creationId xmlns:a16="http://schemas.microsoft.com/office/drawing/2014/main" id="{E587B627-89F6-DFF1-9FCE-46E8A6D322D5}"/>
            </a:ext>
          </a:extLst>
        </cdr:cNvPr>
        <cdr:cNvSpPr txBox="1"/>
      </cdr:nvSpPr>
      <cdr:spPr>
        <a:xfrm xmlns:a="http://schemas.openxmlformats.org/drawingml/2006/main">
          <a:off x="428971" y="833338"/>
          <a:ext cx="78664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500" dirty="0"/>
            <a:t>Spotting </a:t>
          </a:r>
          <a:r>
            <a:rPr lang="es-ES" sz="500" dirty="0" err="1"/>
            <a:t>opportunities</a:t>
          </a:r>
          <a:endParaRPr lang="es-ES" sz="500" dirty="0"/>
        </a:p>
      </cdr:txBody>
    </cdr:sp>
  </cdr:relSizeAnchor>
  <cdr:relSizeAnchor xmlns:cdr="http://schemas.openxmlformats.org/drawingml/2006/chartDrawing">
    <cdr:from>
      <cdr:x>0.16317</cdr:x>
      <cdr:y>0.41058</cdr:y>
    </cdr:from>
    <cdr:to>
      <cdr:x>0.27786</cdr:x>
      <cdr:y>0.46325</cdr:y>
    </cdr:to>
    <cdr:sp macro="" textlink="">
      <cdr:nvSpPr>
        <cdr:cNvPr id="3" name="CuadroTexto 11">
          <a:extLst xmlns:a="http://schemas.openxmlformats.org/drawingml/2006/main">
            <a:ext uri="{FF2B5EF4-FFF2-40B4-BE49-F238E27FC236}">
              <a16:creationId xmlns:a16="http://schemas.microsoft.com/office/drawing/2014/main" id="{AF165D75-D867-566C-4247-BA9F97836606}"/>
            </a:ext>
          </a:extLst>
        </cdr:cNvPr>
        <cdr:cNvSpPr txBox="1"/>
      </cdr:nvSpPr>
      <cdr:spPr>
        <a:xfrm xmlns:a="http://schemas.openxmlformats.org/drawingml/2006/main">
          <a:off x="882201" y="1319640"/>
          <a:ext cx="620087" cy="1692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500" dirty="0" err="1"/>
            <a:t>Creativity</a:t>
          </a:r>
          <a:endParaRPr lang="es-ES" sz="500" dirty="0"/>
        </a:p>
      </cdr:txBody>
    </cdr:sp>
  </cdr:relSizeAnchor>
  <cdr:relSizeAnchor xmlns:cdr="http://schemas.openxmlformats.org/drawingml/2006/chartDrawing">
    <cdr:from>
      <cdr:x>0.20831</cdr:x>
      <cdr:y>0.41058</cdr:y>
    </cdr:from>
    <cdr:to>
      <cdr:x>0.35381</cdr:x>
      <cdr:y>0.46325</cdr:y>
    </cdr:to>
    <cdr:sp macro="" textlink="">
      <cdr:nvSpPr>
        <cdr:cNvPr id="4" name="CuadroTexto 11">
          <a:extLst xmlns:a="http://schemas.openxmlformats.org/drawingml/2006/main">
            <a:ext uri="{FF2B5EF4-FFF2-40B4-BE49-F238E27FC236}">
              <a16:creationId xmlns:a16="http://schemas.microsoft.com/office/drawing/2014/main" id="{AF165D75-D867-566C-4247-BA9F97836606}"/>
            </a:ext>
          </a:extLst>
        </cdr:cNvPr>
        <cdr:cNvSpPr txBox="1"/>
      </cdr:nvSpPr>
      <cdr:spPr>
        <a:xfrm xmlns:a="http://schemas.openxmlformats.org/drawingml/2006/main">
          <a:off x="1126269" y="1319640"/>
          <a:ext cx="786648" cy="1692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500" dirty="0" err="1"/>
            <a:t>Vision</a:t>
          </a:r>
          <a:endParaRPr lang="es-ES" sz="500" dirty="0"/>
        </a:p>
      </cdr:txBody>
    </cdr:sp>
  </cdr:relSizeAnchor>
  <cdr:relSizeAnchor xmlns:cdr="http://schemas.openxmlformats.org/drawingml/2006/chartDrawing">
    <cdr:from>
      <cdr:x>0.38579</cdr:x>
      <cdr:y>0.15671</cdr:y>
    </cdr:from>
    <cdr:to>
      <cdr:x>0.53129</cdr:x>
      <cdr:y>0.23332</cdr:y>
    </cdr:to>
    <cdr:sp macro="" textlink="">
      <cdr:nvSpPr>
        <cdr:cNvPr id="5" name="CuadroTexto 11">
          <a:extLst xmlns:a="http://schemas.openxmlformats.org/drawingml/2006/main">
            <a:ext uri="{FF2B5EF4-FFF2-40B4-BE49-F238E27FC236}">
              <a16:creationId xmlns:a16="http://schemas.microsoft.com/office/drawing/2014/main" id="{EF2EDAD4-16A8-E48F-BC42-CC2AA865AFA7}"/>
            </a:ext>
          </a:extLst>
        </cdr:cNvPr>
        <cdr:cNvSpPr txBox="1"/>
      </cdr:nvSpPr>
      <cdr:spPr>
        <a:xfrm xmlns:a="http://schemas.openxmlformats.org/drawingml/2006/main">
          <a:off x="1713924" y="503671"/>
          <a:ext cx="64638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500" dirty="0" err="1"/>
            <a:t>Motivation</a:t>
          </a:r>
          <a:r>
            <a:rPr lang="es-ES" sz="500" dirty="0"/>
            <a:t> and </a:t>
          </a:r>
          <a:r>
            <a:rPr lang="es-ES" sz="500" dirty="0" err="1"/>
            <a:t>perseverance</a:t>
          </a:r>
          <a:endParaRPr lang="es-ES" sz="500" dirty="0"/>
        </a:p>
      </cdr:txBody>
    </cdr:sp>
  </cdr:relSizeAnchor>
  <cdr:relSizeAnchor xmlns:cdr="http://schemas.openxmlformats.org/drawingml/2006/chartDrawing">
    <cdr:from>
      <cdr:x>0.75647</cdr:x>
      <cdr:y>0.30306</cdr:y>
    </cdr:from>
    <cdr:to>
      <cdr:x>0.88144</cdr:x>
      <cdr:y>0.40361</cdr:y>
    </cdr:to>
    <cdr:sp macro="" textlink="">
      <cdr:nvSpPr>
        <cdr:cNvPr id="6" name="CuadroTexto 11">
          <a:extLst xmlns:a="http://schemas.openxmlformats.org/drawingml/2006/main">
            <a:ext uri="{FF2B5EF4-FFF2-40B4-BE49-F238E27FC236}">
              <a16:creationId xmlns:a16="http://schemas.microsoft.com/office/drawing/2014/main" id="{C78BBBAD-DAF5-8C36-6CD5-313AD9648278}"/>
            </a:ext>
          </a:extLst>
        </cdr:cNvPr>
        <cdr:cNvSpPr txBox="1"/>
      </cdr:nvSpPr>
      <cdr:spPr>
        <a:xfrm xmlns:a="http://schemas.openxmlformats.org/drawingml/2006/main">
          <a:off x="4089960" y="974061"/>
          <a:ext cx="675642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500" dirty="0" err="1"/>
            <a:t>Dealing</a:t>
          </a:r>
          <a:r>
            <a:rPr lang="es-ES" sz="500" dirty="0"/>
            <a:t> with </a:t>
          </a:r>
          <a:r>
            <a:rPr lang="es-ES" sz="500" dirty="0" err="1"/>
            <a:t>uncertainty</a:t>
          </a:r>
          <a:r>
            <a:rPr lang="es-ES" sz="500" dirty="0"/>
            <a:t> and </a:t>
          </a:r>
          <a:r>
            <a:rPr lang="es-ES" sz="500" dirty="0" err="1"/>
            <a:t>risk</a:t>
          </a:r>
          <a:endParaRPr lang="es-ES" sz="500" dirty="0"/>
        </a:p>
      </cdr:txBody>
    </cdr:sp>
  </cdr:relSizeAnchor>
  <cdr:relSizeAnchor xmlns:cdr="http://schemas.openxmlformats.org/drawingml/2006/chartDrawing">
    <cdr:from>
      <cdr:x>0.47369</cdr:x>
      <cdr:y>0.30154</cdr:y>
    </cdr:from>
    <cdr:to>
      <cdr:x>0.59466</cdr:x>
      <cdr:y>0.40209</cdr:y>
    </cdr:to>
    <cdr:sp macro="" textlink="">
      <cdr:nvSpPr>
        <cdr:cNvPr id="7" name="CuadroTexto 11">
          <a:extLst xmlns:a="http://schemas.openxmlformats.org/drawingml/2006/main">
            <a:ext uri="{FF2B5EF4-FFF2-40B4-BE49-F238E27FC236}">
              <a16:creationId xmlns:a16="http://schemas.microsoft.com/office/drawing/2014/main" id="{9835A27D-76BA-7E77-0848-A2E85E3B7693}"/>
            </a:ext>
          </a:extLst>
        </cdr:cNvPr>
        <cdr:cNvSpPr txBox="1"/>
      </cdr:nvSpPr>
      <cdr:spPr>
        <a:xfrm xmlns:a="http://schemas.openxmlformats.org/drawingml/2006/main">
          <a:off x="2561032" y="969166"/>
          <a:ext cx="654054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500" dirty="0" err="1"/>
            <a:t>Self</a:t>
          </a:r>
          <a:r>
            <a:rPr lang="es-ES" sz="500" dirty="0"/>
            <a:t> </a:t>
          </a:r>
          <a:r>
            <a:rPr lang="es-ES" sz="500" dirty="0" err="1"/>
            <a:t>awarness</a:t>
          </a:r>
          <a:r>
            <a:rPr lang="es-ES" sz="500" dirty="0"/>
            <a:t> and </a:t>
          </a:r>
          <a:r>
            <a:rPr lang="es-ES" sz="500" dirty="0" err="1"/>
            <a:t>self</a:t>
          </a:r>
          <a:r>
            <a:rPr lang="es-ES" sz="500" dirty="0"/>
            <a:t>- </a:t>
          </a:r>
          <a:r>
            <a:rPr lang="es-ES" sz="500" dirty="0" err="1"/>
            <a:t>eficaccy</a:t>
          </a:r>
          <a:endParaRPr lang="es-ES" sz="500" dirty="0"/>
        </a:p>
      </cdr:txBody>
    </cdr:sp>
  </cdr:relSizeAnchor>
  <cdr:relSizeAnchor xmlns:cdr="http://schemas.openxmlformats.org/drawingml/2006/chartDrawing">
    <cdr:from>
      <cdr:x>0.66482</cdr:x>
      <cdr:y>0.2887</cdr:y>
    </cdr:from>
    <cdr:to>
      <cdr:x>0.81032</cdr:x>
      <cdr:y>0.3653</cdr:y>
    </cdr:to>
    <cdr:sp macro="" textlink="">
      <cdr:nvSpPr>
        <cdr:cNvPr id="8" name="CuadroTexto 11">
          <a:extLst xmlns:a="http://schemas.openxmlformats.org/drawingml/2006/main">
            <a:ext uri="{FF2B5EF4-FFF2-40B4-BE49-F238E27FC236}">
              <a16:creationId xmlns:a16="http://schemas.microsoft.com/office/drawing/2014/main" id="{12F2B087-AF93-2771-B030-B4C282FFC5C7}"/>
            </a:ext>
          </a:extLst>
        </cdr:cNvPr>
        <cdr:cNvSpPr txBox="1"/>
      </cdr:nvSpPr>
      <cdr:spPr>
        <a:xfrm xmlns:a="http://schemas.openxmlformats.org/drawingml/2006/main">
          <a:off x="3594405" y="927895"/>
          <a:ext cx="78664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500" dirty="0" err="1"/>
            <a:t>Planning</a:t>
          </a:r>
          <a:r>
            <a:rPr lang="es-ES" sz="500" dirty="0"/>
            <a:t> and </a:t>
          </a:r>
          <a:r>
            <a:rPr lang="es-ES" sz="500" dirty="0" err="1"/>
            <a:t>management</a:t>
          </a:r>
          <a:endParaRPr lang="es-ES" sz="500" dirty="0"/>
        </a:p>
      </cdr:txBody>
    </cdr:sp>
  </cdr:relSizeAnchor>
  <cdr:relSizeAnchor xmlns:cdr="http://schemas.openxmlformats.org/drawingml/2006/chartDrawing">
    <cdr:from>
      <cdr:x>0.53977</cdr:x>
      <cdr:y>0.41734</cdr:y>
    </cdr:from>
    <cdr:to>
      <cdr:x>0.66074</cdr:x>
      <cdr:y>0.51789</cdr:y>
    </cdr:to>
    <cdr:sp macro="" textlink="">
      <cdr:nvSpPr>
        <cdr:cNvPr id="10" name="CuadroTexto 11">
          <a:extLst xmlns:a="http://schemas.openxmlformats.org/drawingml/2006/main">
            <a:ext uri="{FF2B5EF4-FFF2-40B4-BE49-F238E27FC236}">
              <a16:creationId xmlns:a16="http://schemas.microsoft.com/office/drawing/2014/main" id="{7CEDFA9F-82AC-313C-AE08-04726BF68AA8}"/>
            </a:ext>
          </a:extLst>
        </cdr:cNvPr>
        <cdr:cNvSpPr txBox="1"/>
      </cdr:nvSpPr>
      <cdr:spPr>
        <a:xfrm xmlns:a="http://schemas.openxmlformats.org/drawingml/2006/main">
          <a:off x="2918298" y="1341372"/>
          <a:ext cx="654054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500" dirty="0" err="1"/>
            <a:t>Financial</a:t>
          </a:r>
          <a:r>
            <a:rPr lang="es-ES" sz="500" dirty="0"/>
            <a:t> and </a:t>
          </a:r>
          <a:r>
            <a:rPr lang="es-ES" sz="500" dirty="0" err="1"/>
            <a:t>economic</a:t>
          </a:r>
          <a:r>
            <a:rPr lang="es-ES" sz="500" dirty="0"/>
            <a:t> </a:t>
          </a:r>
          <a:r>
            <a:rPr lang="es-ES" sz="500" dirty="0" err="1"/>
            <a:t>literacy</a:t>
          </a:r>
          <a:endParaRPr lang="es-ES" sz="500" dirty="0"/>
        </a:p>
      </cdr:txBody>
    </cdr:sp>
  </cdr:relSizeAnchor>
  <cdr:relSizeAnchor xmlns:cdr="http://schemas.openxmlformats.org/drawingml/2006/chartDrawing">
    <cdr:from>
      <cdr:x>0.83233</cdr:x>
      <cdr:y>0.42495</cdr:y>
    </cdr:from>
    <cdr:to>
      <cdr:x>0.95729</cdr:x>
      <cdr:y>0.50155</cdr:y>
    </cdr:to>
    <cdr:sp macro="" textlink="">
      <cdr:nvSpPr>
        <cdr:cNvPr id="11" name="CuadroTexto 11">
          <a:extLst xmlns:a="http://schemas.openxmlformats.org/drawingml/2006/main">
            <a:ext uri="{FF2B5EF4-FFF2-40B4-BE49-F238E27FC236}">
              <a16:creationId xmlns:a16="http://schemas.microsoft.com/office/drawing/2014/main" id="{59F4C0B2-977F-2C36-0ED1-B764C31DD57F}"/>
            </a:ext>
          </a:extLst>
        </cdr:cNvPr>
        <cdr:cNvSpPr txBox="1"/>
      </cdr:nvSpPr>
      <cdr:spPr>
        <a:xfrm xmlns:a="http://schemas.openxmlformats.org/drawingml/2006/main">
          <a:off x="4500060" y="1365806"/>
          <a:ext cx="67564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500" dirty="0" err="1"/>
            <a:t>Taking</a:t>
          </a:r>
          <a:r>
            <a:rPr lang="es-ES" sz="500" dirty="0"/>
            <a:t> </a:t>
          </a:r>
          <a:r>
            <a:rPr lang="es-ES" sz="500" dirty="0" err="1"/>
            <a:t>the</a:t>
          </a:r>
          <a:r>
            <a:rPr lang="es-ES" sz="500" dirty="0"/>
            <a:t> </a:t>
          </a:r>
          <a:r>
            <a:rPr lang="es-ES" sz="500" dirty="0" err="1"/>
            <a:t>initiative</a:t>
          </a:r>
          <a:endParaRPr lang="es-ES" sz="5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4CED2-82C0-6746-A37C-E60D38E1D881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E6897-F7CE-FA46-AAF8-63716AC062E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18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E6897-F7CE-FA46-AAF8-63716AC062E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43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INVESTIGACIÓN:</a:t>
            </a:r>
            <a:r>
              <a:rPr lang="es-ES_tradnl" sz="1200" b="1" dirty="0">
                <a:solidFill>
                  <a:srgbClr val="FFFFFF"/>
                </a:solidFill>
                <a:latin typeface="Arial" panose="020B0604020202020204" pitchFamily="34" charset="0"/>
              </a:rPr>
              <a:t>Investigación preliminar sobre los principales documentos académicos, políticos y prácticos relativos a los módulos empresariales en TI y la educación y formación profesional ecológicas en los 5 países.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FFFFFF"/>
                </a:solidFill>
                <a:latin typeface="Arial" panose="020B0604020202020204" pitchFamily="34" charset="0"/>
              </a:rPr>
              <a:t>Focus</a:t>
            </a:r>
            <a:r>
              <a:rPr lang="es-ES_tradnl" sz="12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ES_tradnl" sz="1200" b="1" dirty="0" err="1">
                <a:solidFill>
                  <a:srgbClr val="FFFFFF"/>
                </a:solidFill>
                <a:latin typeface="Arial" panose="020B0604020202020204" pitchFamily="34" charset="0"/>
              </a:rPr>
              <a:t>Group</a:t>
            </a:r>
            <a:r>
              <a:rPr lang="es-ES_tradnl" sz="1200" b="1" dirty="0">
                <a:solidFill>
                  <a:srgbClr val="FFFFFF"/>
                </a:solidFill>
                <a:latin typeface="Arial" panose="020B0604020202020204" pitchFamily="34" charset="0"/>
              </a:rPr>
              <a:t>: </a:t>
            </a:r>
            <a:r>
              <a:rPr lang="es-ES" b="1" dirty="0">
                <a:solidFill>
                  <a:schemeClr val="tx1"/>
                </a:solidFill>
                <a:highlight>
                  <a:srgbClr val="FFFF00"/>
                </a:highlight>
              </a:rPr>
              <a:t>5 </a:t>
            </a:r>
            <a:r>
              <a:rPr lang="es-ES" b="1" dirty="0" err="1">
                <a:solidFill>
                  <a:schemeClr val="tx1"/>
                </a:solidFill>
                <a:highlight>
                  <a:srgbClr val="FFFF00"/>
                </a:highlight>
              </a:rPr>
              <a:t>countries</a:t>
            </a:r>
            <a:r>
              <a:rPr lang="es-E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s-ES" b="1" dirty="0" err="1">
                <a:solidFill>
                  <a:schemeClr val="tx1"/>
                </a:solidFill>
                <a:highlight>
                  <a:srgbClr val="FFFF00"/>
                </a:highlight>
              </a:rPr>
              <a:t>experts</a:t>
            </a:r>
            <a:r>
              <a:rPr lang="es-ES" b="1" dirty="0">
                <a:solidFill>
                  <a:schemeClr val="tx1"/>
                </a:solidFill>
                <a:highlight>
                  <a:srgbClr val="FFFF00"/>
                </a:highlight>
              </a:rPr>
              <a:t>, </a:t>
            </a:r>
            <a:r>
              <a:rPr lang="es-ES" b="1" dirty="0" err="1">
                <a:solidFill>
                  <a:schemeClr val="tx1"/>
                </a:solidFill>
                <a:highlight>
                  <a:srgbClr val="FFFF00"/>
                </a:highlight>
              </a:rPr>
              <a:t>trainers</a:t>
            </a:r>
            <a:r>
              <a:rPr lang="es-ES" b="1" dirty="0">
                <a:solidFill>
                  <a:schemeClr val="tx1"/>
                </a:solidFill>
                <a:highlight>
                  <a:srgbClr val="FFFF00"/>
                </a:highlight>
              </a:rPr>
              <a:t> and </a:t>
            </a:r>
            <a:r>
              <a:rPr lang="es-ES" b="1" dirty="0" err="1">
                <a:solidFill>
                  <a:schemeClr val="tx1"/>
                </a:solidFill>
                <a:highlight>
                  <a:srgbClr val="FFFF00"/>
                </a:highlight>
              </a:rPr>
              <a:t>stakeholders</a:t>
            </a:r>
            <a:endParaRPr lang="es-ES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FFFFFF"/>
                </a:solidFill>
                <a:latin typeface="Arial" panose="020B0604020202020204" pitchFamily="34" charset="0"/>
              </a:rPr>
              <a:t>Revisión por expertos de las metodologías de formación, los materiales de apoyo y las herramientas de formación para las capacidades empresariales, digitales y ecológicas transversales identificadas en la investigación preliminar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FFFFFF"/>
                </a:solidFill>
                <a:latin typeface="Arial" panose="020B0604020202020204" pitchFamily="34" charset="0"/>
              </a:rPr>
              <a:t>ENTREVISTAS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FFFFFF"/>
                </a:solidFill>
                <a:latin typeface="Arial" panose="020B0604020202020204" pitchFamily="34" charset="0"/>
              </a:rPr>
              <a:t>PYME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FFFFFF"/>
                </a:solidFill>
                <a:latin typeface="Arial" panose="020B0604020202020204" pitchFamily="34" charset="0"/>
              </a:rPr>
              <a:t>Este cuestionario se centró en las necesidades de las empresas en relación con las competencias verdes y digitales que necesitan para avanzar hacia un negocio más sostenible y digital, y para identificar las lagunas entre las necesidades que tienen y la formación en FP y 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FFFFFF"/>
                </a:solidFill>
                <a:latin typeface="Arial" panose="020B0604020202020204" pitchFamily="34" charset="0"/>
              </a:rPr>
              <a:t>IDENTIFICACIÓN DE PRÁCTICAS INSPIRADORAS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FFFFFF"/>
                </a:solidFill>
                <a:latin typeface="Arial" panose="020B0604020202020204" pitchFamily="34" charset="0"/>
              </a:rPr>
              <a:t>Identificación de algunas de las principales prácticas inspiradoras y retos empresariales a los que se enfrentan las empresas en el mercado actual en lo que respecta a la transición ecológica y digital.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050" dirty="0">
              <a:solidFill>
                <a:srgbClr val="FFFFFF"/>
              </a:solidFill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E6897-F7CE-FA46-AAF8-63716AC062E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174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E6897-F7CE-FA46-AAF8-63716AC062E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84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06982-1670-FA6E-809D-EC752B8B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AB0AC8-19C7-9570-CE73-048703B89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8029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6746A-F73A-AA42-900E-1A9C51F96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0917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5AC983F-E6DE-554D-BFE9-B07A1F145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21142"/>
            <a:ext cx="6172200" cy="3225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D610D2-5CA6-414C-ACA3-19006EE75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91117"/>
            <a:ext cx="3932237" cy="21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0A053E-890C-E84C-9BEA-4BD1353B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6111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97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A7B445-B2C9-5142-B086-BCF9E728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399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304DD4-4C03-2E44-A28B-56990F6AD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874496"/>
            <a:ext cx="10515600" cy="3248399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A7D9E7-3E36-BC4A-A2B3-FA8A1BFF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0871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83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354BC72-91A6-934A-8DE7-1299DB398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449854"/>
            <a:ext cx="2628900" cy="4690969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E5A2A8-FD7F-714E-A047-542E95A60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49854"/>
            <a:ext cx="7734300" cy="4690969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E13110-9F52-8E4F-9E1C-3CE80F0D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053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20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5B61F4-E33E-1244-B220-4E7EE90C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8200" y="6410779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971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7F4588-E631-7E4A-9B8A-831816D7D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23ED62-18C6-8F4F-B038-6ECD0560C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13526E-C98C-E641-912F-91F77570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8200" y="631280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latin typeface="Gotham Medium" panose="02000604030000020004" pitchFamily="2" charset="0"/>
              </a:defRPr>
            </a:lvl1pPr>
          </a:lstStyle>
          <a:p>
            <a:fld id="{3940696C-5116-7049-B6BD-7E247056F170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199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58F11-ADDA-3C4F-ADB5-A31E5FA4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538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32CDD2-2BF1-F142-A818-D7B6FA5A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5884"/>
            <a:ext cx="10515600" cy="29167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611945-DFCE-AA4B-8B66-27C43906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427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DD4C9C-D84D-A249-A8FD-4783B1D9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80564"/>
            <a:ext cx="10515600" cy="178149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8F331B-C651-C44A-9BE4-C39DC8C9C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890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936F9E-ED4B-AC4C-ABB8-88BB05E1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08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3BC2E6-D5E8-6342-ADAD-BE3B033C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01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0E472A-19B0-5B42-8BBE-A907FC394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14519"/>
            <a:ext cx="5181600" cy="30780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B3CD7D-4688-A74A-A075-300E0084A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14519"/>
            <a:ext cx="5181600" cy="30780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E280A8-0441-604F-9788-CB3E70F7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7605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040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061B88-0C60-5B44-B4EB-700AEA7567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35843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63357C-062D-1040-A82B-6D9D61CF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8234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9B117D-4F17-1C4E-9E68-DBA2A99FE2C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35843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493764-457D-8949-810C-9079CB591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8234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64FA38-9AF6-1341-9A37-0F6E0B4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F22A00-CDBA-0349-8090-E9FD5B993E36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FBF84CD-F641-584B-BCF2-13777BEE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53345DF-3BD8-024B-B9B5-E9CAC17F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68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A2D88D-8469-FA48-AD10-0BEF7385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917" y="205049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B9B5C3-731F-A548-9817-147EAD27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503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7F4588-E631-7E4A-9B8A-831816D7D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23ED62-18C6-8F4F-B038-6ECD0560C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13526E-C98C-E641-912F-91F77570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8200" y="631280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latin typeface="Gotham Medium" panose="02000604030000020004" pitchFamily="2" charset="0"/>
              </a:defRPr>
            </a:lvl1pPr>
          </a:lstStyle>
          <a:p>
            <a:fld id="{3940696C-5116-7049-B6BD-7E247056F170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321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5B61F4-E33E-1244-B220-4E7EE90C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8200" y="6410779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61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92CCDB-F118-B84D-9815-03AD33C6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7812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8216C9-1C27-6940-A844-9EA307267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48038"/>
            <a:ext cx="6172200" cy="32708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FBFC7D-740C-8D4B-8EAE-5249669A9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18012"/>
            <a:ext cx="3932237" cy="2200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3C4DFC-C360-C644-B05B-C95C5B2B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5834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94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6746A-F73A-AA42-900E-1A9C51F96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0917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5AC983F-E6DE-554D-BFE9-B07A1F145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21142"/>
            <a:ext cx="6172200" cy="3225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D610D2-5CA6-414C-ACA3-19006EE75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91117"/>
            <a:ext cx="3932237" cy="21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0A053E-890C-E84C-9BEA-4BD1353B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6111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53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A7B445-B2C9-5142-B086-BCF9E728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399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304DD4-4C03-2E44-A28B-56990F6AD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874496"/>
            <a:ext cx="10515600" cy="32483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A7D9E7-3E36-BC4A-A2B3-FA8A1BFF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0871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951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354BC72-91A6-934A-8DE7-1299DB398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449854"/>
            <a:ext cx="2628900" cy="469096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E5A2A8-FD7F-714E-A047-542E95A60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49854"/>
            <a:ext cx="7734300" cy="46909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E13110-9F52-8E4F-9E1C-3CE80F0D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053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94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58F11-ADDA-3C4F-ADB5-A31E5FA4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538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32CDD2-2BF1-F142-A818-D7B6FA5A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5884"/>
            <a:ext cx="10515600" cy="2916704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611945-DFCE-AA4B-8B66-27C43906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38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DD4C9C-D84D-A249-A8FD-4783B1D9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80564"/>
            <a:ext cx="10515600" cy="178149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8F331B-C651-C44A-9BE4-C39DC8C9C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890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936F9E-ED4B-AC4C-ABB8-88BB05E1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71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3BC2E6-D5E8-6342-ADAD-BE3B033C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01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0E472A-19B0-5B42-8BBE-A907FC394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14519"/>
            <a:ext cx="5181600" cy="3078069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B3CD7D-4688-A74A-A075-300E0084A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14519"/>
            <a:ext cx="5181600" cy="3078069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E280A8-0441-604F-9788-CB3E70F7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7605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6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061B88-0C60-5B44-B4EB-700AEA7567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35843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63357C-062D-1040-A82B-6D9D61CF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82346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9B117D-4F17-1C4E-9E68-DBA2A99FE2C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35843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493764-457D-8949-810C-9079CB591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82346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64FA38-9AF6-1341-9A37-0F6E0B4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F22A00-CDBA-0349-8090-E9FD5B993E36}" type="datetimeFigureOut">
              <a:rPr lang="it-IT" smtClean="0"/>
              <a:t>10/11/2023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FBF84CD-F641-584B-BCF2-13777BEE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53345DF-3BD8-024B-B9B5-E9CAC17F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18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A2D88D-8469-FA48-AD10-0BEF7385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917" y="205049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B9B5C3-731F-A548-9817-147EAD27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729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5B61F4-E33E-1244-B220-4E7EE90C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8200" y="6410779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183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92CCDB-F118-B84D-9815-03AD33C6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7812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8216C9-1C27-6940-A844-9EA307267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48038"/>
            <a:ext cx="6172200" cy="32708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FBFC7D-740C-8D4B-8EAE-5249669A9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18012"/>
            <a:ext cx="3932237" cy="2200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3C4DFC-C360-C644-B05B-C95C5B2B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5834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40696C-5116-7049-B6BD-7E247056F17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8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5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8C2644D-2234-D948-A248-67F76DE1A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61115" y="62801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latin typeface="Montserrat" pitchFamily="2" charset="77"/>
              </a:defRPr>
            </a:lvl1pPr>
          </a:lstStyle>
          <a:p>
            <a:fld id="{3940696C-5116-7049-B6BD-7E247056F170}" type="slidenum">
              <a:rPr lang="it-IT" smtClean="0"/>
              <a:pPr/>
              <a:t>‹Nº›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E425824-6D17-BF4F-AAFB-2B63D16A689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0"/>
            <a:ext cx="259976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04488A8-B5CF-284C-851A-DE6FD8295C9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58043" y="280894"/>
            <a:ext cx="1115604" cy="239058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7712D7C0-BC9E-E213-5854-5C9F91F13C3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6644" y="153457"/>
            <a:ext cx="1091091" cy="3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8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632B2138-DA1E-FEBB-A879-8DD761DCD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259976" cy="6858000"/>
          </a:xfrm>
          <a:prstGeom prst="rect">
            <a:avLst/>
          </a:prstGeom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947F7A30-AB60-AA75-7399-7614B8D559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8043" y="280894"/>
            <a:ext cx="1115604" cy="239058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8395A61C-3408-057B-4A92-A8B296ECDB2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6644" y="153457"/>
            <a:ext cx="1091091" cy="3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7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8C2644D-2234-D948-A248-67F76DE1A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61115" y="6280150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latin typeface="Montserrat" pitchFamily="2" charset="77"/>
              </a:defRPr>
            </a:lvl1pPr>
          </a:lstStyle>
          <a:p>
            <a:fld id="{3940696C-5116-7049-B6BD-7E247056F170}" type="slidenum">
              <a:rPr lang="it-IT" smtClean="0"/>
              <a:pPr/>
              <a:t>‹Nº›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E425824-6D17-BF4F-AAFB-2B63D16A68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0"/>
            <a:ext cx="259976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04488A8-B5CF-284C-851A-DE6FD8295C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58043" y="280894"/>
            <a:ext cx="1115604" cy="239058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7712D7C0-BC9E-E213-5854-5C9F91F13C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6644" y="153457"/>
            <a:ext cx="1091091" cy="3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1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c.rce-vienna.at/" TargetMode="External"/><Relationship Id="rId13" Type="http://schemas.openxmlformats.org/officeDocument/2006/relationships/hyperlink" Target="https://ddxmodel.tubitak.gov.tr/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16.svg"/><Relationship Id="rId12" Type="http://schemas.openxmlformats.org/officeDocument/2006/relationships/hyperlink" Target="https://formazionelavoro.regione.emilia-romagna.it/notizie/2019/inaugurato-a-fornovo-di-taro-pr-un-polo-didattico-innovativo-sulle-nuove-tecnologie-3d-e-per-la-realta-virtuale" TargetMode="External"/><Relationship Id="rId17" Type="http://schemas.openxmlformats.org/officeDocument/2006/relationships/hyperlink" Target="https://www.era-min.eu/about-era-min-3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w-alter.be/walter-finance-votre-projet-cooperati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hyperlink" Target="https://altagamma.it/media/source/ADOTTA-UNA-SCUOLA.pdf" TargetMode="External"/><Relationship Id="rId5" Type="http://schemas.openxmlformats.org/officeDocument/2006/relationships/hyperlink" Target="http://iapordentro.com/como-puede-la-inteligencia-artificial-impulsar-la-sostenibilidad-ambiental-de-una-organizacion/" TargetMode="External"/><Relationship Id="rId15" Type="http://schemas.openxmlformats.org/officeDocument/2006/relationships/hyperlink" Target="https://next.circularwallonia.be/" TargetMode="External"/><Relationship Id="rId10" Type="http://schemas.openxmlformats.org/officeDocument/2006/relationships/hyperlink" Target="https://ethic.es/secciones/medioambiente/" TargetMode="External"/><Relationship Id="rId4" Type="http://schemas.openxmlformats.org/officeDocument/2006/relationships/image" Target="../media/image14.jpg"/><Relationship Id="rId9" Type="http://schemas.openxmlformats.org/officeDocument/2006/relationships/hyperlink" Target="https://localcir.eu/2021/04/29/documento-de-la-metodologia-localcir/" TargetMode="External"/><Relationship Id="rId14" Type="http://schemas.openxmlformats.org/officeDocument/2006/relationships/hyperlink" Target="https://hackthenormal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4510E75-33CF-2C4B-BDF6-63418D929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F029E5-4DE4-DD45-ADE1-99625E846D6F}"/>
              </a:ext>
            </a:extLst>
          </p:cNvPr>
          <p:cNvSpPr txBox="1"/>
          <p:nvPr/>
        </p:nvSpPr>
        <p:spPr>
          <a:xfrm>
            <a:off x="4307810" y="4607427"/>
            <a:ext cx="33633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>
                <a:solidFill>
                  <a:schemeClr val="bg1"/>
                </a:solidFill>
                <a:latin typeface="Montserrat" pitchFamily="2" charset="77"/>
              </a:rPr>
              <a:t>07/06/2023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247547-0217-9647-A4BD-323D237C7641}"/>
              </a:ext>
            </a:extLst>
          </p:cNvPr>
          <p:cNvSpPr txBox="1"/>
          <p:nvPr/>
        </p:nvSpPr>
        <p:spPr>
          <a:xfrm>
            <a:off x="2979958" y="3459627"/>
            <a:ext cx="6232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cap="all" dirty="0">
                <a:solidFill>
                  <a:schemeClr val="bg1"/>
                </a:solidFill>
                <a:latin typeface="Arial" panose="020B0604020202020204" pitchFamily="34" charset="0"/>
              </a:rPr>
              <a:t>ANÁLISIS DE MERCADO SOBRE LAS COMPETENCIAS NECESARIAS PARA LA TRANSICIÓN ECOLÓGICA Y DIGITAL</a:t>
            </a:r>
          </a:p>
          <a:p>
            <a:pPr algn="ctr"/>
            <a:r>
              <a:rPr lang="en-US" b="1" cap="all" dirty="0">
                <a:solidFill>
                  <a:schemeClr val="bg1"/>
                </a:solidFill>
                <a:latin typeface="Arial" panose="020B0604020202020204" pitchFamily="34" charset="0"/>
              </a:rPr>
              <a:t>CCI Spain</a:t>
            </a:r>
            <a:r>
              <a:rPr lang="en-US" sz="1800" b="1" i="0" cap="all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endParaRPr lang="it-IT" sz="2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143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Diagrama&#10;&#10;Descripción generada automáticamente">
            <a:extLst>
              <a:ext uri="{FF2B5EF4-FFF2-40B4-BE49-F238E27FC236}">
                <a16:creationId xmlns:a16="http://schemas.microsoft.com/office/drawing/2014/main" id="{BA3EEC54-C820-F310-9DD3-6A0C15F2D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65" y="846084"/>
            <a:ext cx="3321268" cy="2216368"/>
          </a:xfrm>
          <a:prstGeom prst="rect">
            <a:avLst/>
          </a:prstGeom>
        </p:spPr>
      </p:pic>
      <p:pic>
        <p:nvPicPr>
          <p:cNvPr id="3" name="Imagen 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3791701-5341-FE42-0479-A0C7CABE1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65" y="3034663"/>
            <a:ext cx="3623441" cy="1570380"/>
          </a:xfrm>
          <a:prstGeom prst="rect">
            <a:avLst/>
          </a:prstGeom>
        </p:spPr>
      </p:pic>
      <p:pic>
        <p:nvPicPr>
          <p:cNvPr id="5" name="Imagen 5" descr="Gráfico, Diagrama&#10;&#10;Descripción generada automáticamente">
            <a:extLst>
              <a:ext uri="{FF2B5EF4-FFF2-40B4-BE49-F238E27FC236}">
                <a16:creationId xmlns:a16="http://schemas.microsoft.com/office/drawing/2014/main" id="{6CBDD35F-7E20-5D68-96C1-06B0A4EB7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487" y="697159"/>
            <a:ext cx="2539563" cy="2159493"/>
          </a:xfrm>
          <a:prstGeom prst="rect">
            <a:avLst/>
          </a:prstGeom>
        </p:spPr>
      </p:pic>
      <p:pic>
        <p:nvPicPr>
          <p:cNvPr id="7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074DB69F-4EDC-7A48-AA18-A1AF12333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382" y="3106260"/>
            <a:ext cx="2703787" cy="1249824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D32D2A6B-682B-F51B-AC76-81D758CE4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5204" y="887440"/>
            <a:ext cx="2008818" cy="1831480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3F66DE0A-DE82-8AF0-F979-EE4C10388591}"/>
              </a:ext>
            </a:extLst>
          </p:cNvPr>
          <p:cNvSpPr/>
          <p:nvPr/>
        </p:nvSpPr>
        <p:spPr>
          <a:xfrm>
            <a:off x="5716641" y="2581603"/>
            <a:ext cx="755431" cy="335017"/>
          </a:xfrm>
          <a:prstGeom prst="rightArrow">
            <a:avLst/>
          </a:prstGeom>
          <a:solidFill>
            <a:srgbClr val="69C5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A76016BF-B74A-4AF8-C5F9-4A7929BA5B03}"/>
              </a:ext>
            </a:extLst>
          </p:cNvPr>
          <p:cNvSpPr/>
          <p:nvPr/>
        </p:nvSpPr>
        <p:spPr>
          <a:xfrm rot="8820000">
            <a:off x="7674192" y="5012119"/>
            <a:ext cx="755431" cy="335017"/>
          </a:xfrm>
          <a:prstGeom prst="rightArrow">
            <a:avLst/>
          </a:prstGeom>
          <a:solidFill>
            <a:srgbClr val="69C5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4" descr="Imagen que contiene Forma&#10;&#10;Descripción generada automáticamente">
            <a:extLst>
              <a:ext uri="{FF2B5EF4-FFF2-40B4-BE49-F238E27FC236}">
                <a16:creationId xmlns:a16="http://schemas.microsoft.com/office/drawing/2014/main" id="{A38A8DDD-D5BC-1AA4-51C6-7FD06DDAB7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5609007"/>
            <a:ext cx="2743200" cy="921434"/>
          </a:xfrm>
          <a:prstGeom prst="rect">
            <a:avLst/>
          </a:prstGeom>
        </p:spPr>
      </p:pic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B7B0CA77-AAB6-A1B7-DA7D-41E14D1073A7}"/>
              </a:ext>
            </a:extLst>
          </p:cNvPr>
          <p:cNvSpPr/>
          <p:nvPr/>
        </p:nvSpPr>
        <p:spPr>
          <a:xfrm rot="12480000">
            <a:off x="3785365" y="4992411"/>
            <a:ext cx="755431" cy="335017"/>
          </a:xfrm>
          <a:prstGeom prst="rightArrow">
            <a:avLst/>
          </a:prstGeom>
          <a:solidFill>
            <a:srgbClr val="69C5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04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38038F-E319-1606-9BF0-3E352407E3EF}"/>
              </a:ext>
            </a:extLst>
          </p:cNvPr>
          <p:cNvSpPr txBox="1"/>
          <p:nvPr/>
        </p:nvSpPr>
        <p:spPr>
          <a:xfrm>
            <a:off x="616371" y="168228"/>
            <a:ext cx="10963927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s-IS" sz="2000" b="1" dirty="0">
                <a:solidFill>
                  <a:srgbClr val="3459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MERCADO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009FC23-BDA1-1E86-8FCC-B9278D5E6BC4}"/>
              </a:ext>
            </a:extLst>
          </p:cNvPr>
          <p:cNvGrpSpPr/>
          <p:nvPr/>
        </p:nvGrpSpPr>
        <p:grpSpPr>
          <a:xfrm>
            <a:off x="1034440" y="2275088"/>
            <a:ext cx="10347563" cy="2890017"/>
            <a:chOff x="617564" y="1883647"/>
            <a:chExt cx="11835370" cy="3544535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1F971DA3-525D-058C-9C6B-80CA62052762}"/>
                </a:ext>
              </a:extLst>
            </p:cNvPr>
            <p:cNvSpPr/>
            <p:nvPr/>
          </p:nvSpPr>
          <p:spPr>
            <a:xfrm>
              <a:off x="9084496" y="1883647"/>
              <a:ext cx="3052932" cy="2939824"/>
            </a:xfrm>
            <a:prstGeom prst="ellipse">
              <a:avLst/>
            </a:prstGeom>
            <a:solidFill>
              <a:srgbClr val="69C5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_tradnl" b="1" dirty="0">
                  <a:solidFill>
                    <a:srgbClr val="FFFFFF"/>
                  </a:solidFill>
                </a:rPr>
                <a:t>IDENTIFICACIÓN DE PRÁCTICAS INSPIRADORAS</a:t>
              </a:r>
              <a:endParaRPr lang="es-ES" sz="1050">
                <a:solidFill>
                  <a:srgbClr val="FFFFFF"/>
                </a:solidFill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4B2B1F4B-1960-7A6A-8601-2441C9B89BD3}"/>
                </a:ext>
              </a:extLst>
            </p:cNvPr>
            <p:cNvSpPr/>
            <p:nvPr/>
          </p:nvSpPr>
          <p:spPr>
            <a:xfrm>
              <a:off x="6126369" y="1883647"/>
              <a:ext cx="3052932" cy="2939824"/>
            </a:xfrm>
            <a:prstGeom prst="ellipse">
              <a:avLst/>
            </a:prstGeom>
            <a:solidFill>
              <a:srgbClr val="34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>
                  <a:solidFill>
                    <a:srgbClr val="FFFFFF"/>
                  </a:solidFill>
                </a:rPr>
                <a:t>ENTREVISTAS A PYMES</a:t>
              </a: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38EAD62E-03EA-7E7C-7A83-A60AA76ED83D}"/>
                </a:ext>
              </a:extLst>
            </p:cNvPr>
            <p:cNvSpPr/>
            <p:nvPr/>
          </p:nvSpPr>
          <p:spPr>
            <a:xfrm>
              <a:off x="3351727" y="1883647"/>
              <a:ext cx="3052932" cy="2939824"/>
            </a:xfrm>
            <a:prstGeom prst="ellipse">
              <a:avLst/>
            </a:prstGeom>
            <a:solidFill>
              <a:srgbClr val="69C5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400" b="1" dirty="0">
                  <a:solidFill>
                    <a:srgbClr val="FFFFFF"/>
                  </a:solidFill>
                </a:rPr>
                <a:t>GRUPOS DE DISCUSIÓN</a:t>
              </a:r>
              <a:endParaRPr lang="es-ES" sz="2400" b="1" dirty="0">
                <a:solidFill>
                  <a:srgbClr val="FFFFFF"/>
                </a:solidFill>
                <a:ea typeface="Calibri"/>
                <a:cs typeface="Calibri"/>
              </a:endParaRPr>
            </a:p>
            <a:p>
              <a:pPr algn="ctr"/>
              <a:endParaRPr lang="es-ES" sz="1050" dirty="0">
                <a:solidFill>
                  <a:srgbClr val="4A8677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10BBE0B9-65CF-9D8B-AA35-D6ED2E2B5B1A}"/>
                </a:ext>
              </a:extLst>
            </p:cNvPr>
            <p:cNvSpPr/>
            <p:nvPr/>
          </p:nvSpPr>
          <p:spPr>
            <a:xfrm>
              <a:off x="617564" y="1883647"/>
              <a:ext cx="3052932" cy="2939824"/>
            </a:xfrm>
            <a:prstGeom prst="ellipse">
              <a:avLst/>
            </a:prstGeom>
            <a:solidFill>
              <a:srgbClr val="345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</a:rPr>
                <a:t>INVESTIGACIÓN PREELIMINAR</a:t>
              </a:r>
              <a:endParaRPr lang="es-ES" sz="2000" b="1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CF18468-638A-6B97-C257-5A9CA3F3AD5B}"/>
                </a:ext>
              </a:extLst>
            </p:cNvPr>
            <p:cNvSpPr txBox="1"/>
            <p:nvPr/>
          </p:nvSpPr>
          <p:spPr>
            <a:xfrm>
              <a:off x="1464819" y="4949277"/>
              <a:ext cx="1358421" cy="4529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s-ES" b="1" dirty="0">
                  <a:solidFill>
                    <a:srgbClr val="3459A2"/>
                  </a:solidFill>
                </a:rPr>
                <a:t>5 PAÍSES</a:t>
              </a:r>
              <a:endParaRPr lang="es-ES" b="1" dirty="0">
                <a:solidFill>
                  <a:srgbClr val="3459A2"/>
                </a:solidFill>
                <a:ea typeface="Calibri"/>
                <a:cs typeface="Calibri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E357A19-AC8A-3BAD-906B-B32E3340DA48}"/>
                </a:ext>
              </a:extLst>
            </p:cNvPr>
            <p:cNvSpPr txBox="1"/>
            <p:nvPr/>
          </p:nvSpPr>
          <p:spPr>
            <a:xfrm>
              <a:off x="4054244" y="4975205"/>
              <a:ext cx="1647898" cy="4529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s-ES" b="1" dirty="0">
                  <a:solidFill>
                    <a:srgbClr val="3459A2"/>
                  </a:solidFill>
                </a:rPr>
                <a:t>37 EXPERTOS</a:t>
              </a:r>
              <a:endParaRPr lang="es-ES" b="1" dirty="0">
                <a:solidFill>
                  <a:srgbClr val="3459A2"/>
                </a:solidFill>
                <a:ea typeface="Calibri"/>
                <a:cs typeface="Calibri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D1742CE-2B43-DD07-596B-E0069DFB6E47}"/>
                </a:ext>
              </a:extLst>
            </p:cNvPr>
            <p:cNvSpPr txBox="1"/>
            <p:nvPr/>
          </p:nvSpPr>
          <p:spPr>
            <a:xfrm>
              <a:off x="6355275" y="4949277"/>
              <a:ext cx="2595119" cy="4529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s-ES" b="1" dirty="0">
                  <a:solidFill>
                    <a:srgbClr val="3459A2"/>
                  </a:solidFill>
                </a:rPr>
                <a:t>102 ENTREVISTAS</a:t>
              </a:r>
              <a:endParaRPr lang="es-ES" b="1" dirty="0">
                <a:solidFill>
                  <a:srgbClr val="3459A2"/>
                </a:solidFill>
                <a:ea typeface="Calibri"/>
                <a:cs typeface="Calibri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3088BF7-8B3D-1CBB-A32B-2F78DF28629B}"/>
                </a:ext>
              </a:extLst>
            </p:cNvPr>
            <p:cNvSpPr txBox="1"/>
            <p:nvPr/>
          </p:nvSpPr>
          <p:spPr>
            <a:xfrm>
              <a:off x="8768989" y="4949277"/>
              <a:ext cx="3683945" cy="4529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s-ES" b="1" dirty="0">
                  <a:solidFill>
                    <a:srgbClr val="3459A2"/>
                  </a:solidFill>
                </a:rPr>
                <a:t>10 PRACTICAS INSPIRADORAS</a:t>
              </a:r>
              <a:endParaRPr lang="es-ES" b="1" dirty="0">
                <a:solidFill>
                  <a:srgbClr val="3459A2"/>
                </a:solidFill>
                <a:ea typeface="Calibri"/>
                <a:cs typeface="Calibri"/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294A35B-691E-B656-3DD9-3FA8300F3413}"/>
              </a:ext>
            </a:extLst>
          </p:cNvPr>
          <p:cNvSpPr txBox="1"/>
          <p:nvPr/>
        </p:nvSpPr>
        <p:spPr>
          <a:xfrm>
            <a:off x="547467" y="1473746"/>
            <a:ext cx="1787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3459A2"/>
                </a:solidFill>
                <a:latin typeface="Arial" panose="020B0604020202020204" pitchFamily="34" charset="0"/>
              </a:rPr>
              <a:t>OBJETIVO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31FB5A5-6B8C-98AD-ADFF-02D22C7CC307}"/>
              </a:ext>
            </a:extLst>
          </p:cNvPr>
          <p:cNvSpPr txBox="1"/>
          <p:nvPr/>
        </p:nvSpPr>
        <p:spPr>
          <a:xfrm>
            <a:off x="615905" y="5764173"/>
            <a:ext cx="2428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3459A2"/>
                </a:solidFill>
                <a:latin typeface="Arial" panose="020B0604020202020204" pitchFamily="34" charset="0"/>
              </a:rPr>
              <a:t>RESULTADOS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37929" y="5674691"/>
            <a:ext cx="8890680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ES_tradnl" dirty="0">
                <a:latin typeface="Arial"/>
                <a:cs typeface="Arial"/>
              </a:rPr>
              <a:t>Los resultados contribuirán a diseñar y desarrollar itinerarios formativos para que estudiantes y profesionales puedan avanzar y apoyar a las pymes hacia la transición verde y digital 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044498" y="1248660"/>
            <a:ext cx="889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>
                <a:latin typeface="Arial" panose="020B0604020202020204" pitchFamily="34" charset="0"/>
              </a:rPr>
              <a:t>Identificar los desajustes formativos entre la educación y la formación y el mercado laboral, en lo que respecta a las competencias digitales y verdes requeridas por los futuros "facilitadores de la transición verde".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242CA49-57C6-5987-1F47-1F35C3B566B0}"/>
              </a:ext>
            </a:extLst>
          </p:cNvPr>
          <p:cNvSpPr txBox="1"/>
          <p:nvPr/>
        </p:nvSpPr>
        <p:spPr>
          <a:xfrm>
            <a:off x="727494" y="698740"/>
            <a:ext cx="109670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s-IS" sz="2000" b="1">
                <a:solidFill>
                  <a:srgbClr val="3459A2"/>
                </a:solidFill>
                <a:latin typeface="Arial"/>
              </a:rPr>
              <a:t>LAS COMPETENCIAS NECESARIAS PARA LA TRANSICIÓN VERDE Y DIGITAL</a:t>
            </a:r>
            <a:r>
              <a:rPr lang="es-ES" sz="2000">
                <a:solidFill>
                  <a:srgbClr val="3459A2"/>
                </a:solidFill>
                <a:latin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9646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9BE1D2D4-967C-DABD-5601-F24DB0AB0FB2}"/>
              </a:ext>
            </a:extLst>
          </p:cNvPr>
          <p:cNvSpPr/>
          <p:nvPr/>
        </p:nvSpPr>
        <p:spPr>
          <a:xfrm>
            <a:off x="246049" y="2722844"/>
            <a:ext cx="5842516" cy="501433"/>
          </a:xfrm>
          <a:prstGeom prst="roundRect">
            <a:avLst/>
          </a:prstGeom>
          <a:solidFill>
            <a:srgbClr val="345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nivel de digitalización de las Pymes ha aumentado tras la pandemia provocada por Covid19, según las PYME (y las partes interesadas).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38038F-E319-1606-9BF0-3E352407E3EF}"/>
              </a:ext>
            </a:extLst>
          </p:cNvPr>
          <p:cNvSpPr txBox="1"/>
          <p:nvPr/>
        </p:nvSpPr>
        <p:spPr>
          <a:xfrm>
            <a:off x="1581872" y="742514"/>
            <a:ext cx="318364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_tradnl" b="1" dirty="0">
                <a:solidFill>
                  <a:srgbClr val="3459A2"/>
                </a:solidFill>
              </a:rPr>
              <a:t>DIGITALIZACIÓN DE LAS PYMES</a:t>
            </a:r>
            <a:endParaRPr lang="es-ES_tradnl" b="1" dirty="0">
              <a:solidFill>
                <a:srgbClr val="3459A2"/>
              </a:solidFill>
              <a:ea typeface="Calibri"/>
              <a:cs typeface="Calibri"/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3B4414F6-23A7-F4FA-F9F7-DF8B4A94177C}"/>
              </a:ext>
            </a:extLst>
          </p:cNvPr>
          <p:cNvSpPr/>
          <p:nvPr/>
        </p:nvSpPr>
        <p:spPr>
          <a:xfrm>
            <a:off x="242332" y="1234041"/>
            <a:ext cx="5846233" cy="685268"/>
          </a:xfrm>
          <a:prstGeom prst="roundRect">
            <a:avLst/>
          </a:prstGeom>
          <a:solidFill>
            <a:srgbClr val="345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48% de las Pymes de la muestra considera que su nivel de digitalización es alto o avanzado; sin embargo, esta percepción difiere de lo que opinan las partes interesadas (y los formadores).</a:t>
            </a: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0C0237F7-C9C9-7D80-7600-82A6BD3E8082}"/>
              </a:ext>
            </a:extLst>
          </p:cNvPr>
          <p:cNvSpPr/>
          <p:nvPr/>
        </p:nvSpPr>
        <p:spPr>
          <a:xfrm>
            <a:off x="6482221" y="1332598"/>
            <a:ext cx="5709779" cy="685268"/>
          </a:xfrm>
          <a:prstGeom prst="roundRect">
            <a:avLst/>
          </a:prstGeom>
          <a:solidFill>
            <a:srgbClr val="69C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</a:rPr>
              <a:t>Desde el inicio de la pandemia, el 64,7% de las PYME afirma que el nivel de sostenibilidad ha mejorado. El 39,2% de las PYME considera que su nivel de sostenibilidad es medio. 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D5858466-5C06-9F85-7EE4-8651F0D1A4AA}"/>
              </a:ext>
            </a:extLst>
          </p:cNvPr>
          <p:cNvSpPr/>
          <p:nvPr/>
        </p:nvSpPr>
        <p:spPr>
          <a:xfrm>
            <a:off x="249766" y="2047857"/>
            <a:ext cx="5846233" cy="609202"/>
          </a:xfrm>
          <a:prstGeom prst="roundRect">
            <a:avLst/>
          </a:prstGeom>
          <a:solidFill>
            <a:srgbClr val="345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pymes identifican mejor los beneficios y el valor añadido de la digitalización que los de la sostenibilidad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734BB5D3-F7C3-980D-EC25-31A758CE22CE}"/>
              </a:ext>
            </a:extLst>
          </p:cNvPr>
          <p:cNvSpPr/>
          <p:nvPr/>
        </p:nvSpPr>
        <p:spPr>
          <a:xfrm>
            <a:off x="6482221" y="2180046"/>
            <a:ext cx="5709779" cy="685268"/>
          </a:xfrm>
          <a:prstGeom prst="roundRect">
            <a:avLst/>
          </a:prstGeom>
          <a:solidFill>
            <a:srgbClr val="69C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sz="1400" dirty="0">
                <a:solidFill>
                  <a:schemeClr val="bg1"/>
                </a:solidFill>
                <a:latin typeface="Arial" panose="020B0604020202020204" pitchFamily="34" charset="0"/>
              </a:rPr>
              <a:t>Los elevados precios de la energía han sido un motor a favor de la sostenibilidad, 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03F2E1F6-5AB4-DAE1-AE41-D8B33C530A83}"/>
              </a:ext>
            </a:extLst>
          </p:cNvPr>
          <p:cNvSpPr/>
          <p:nvPr/>
        </p:nvSpPr>
        <p:spPr>
          <a:xfrm>
            <a:off x="6482221" y="3042064"/>
            <a:ext cx="5709448" cy="1035752"/>
          </a:xfrm>
          <a:prstGeom prst="roundRect">
            <a:avLst/>
          </a:prstGeom>
          <a:solidFill>
            <a:srgbClr val="69C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sz="1400" dirty="0">
                <a:solidFill>
                  <a:schemeClr val="bg1"/>
                </a:solidFill>
                <a:latin typeface="Arial" panose="020B0604020202020204" pitchFamily="34" charset="0"/>
              </a:rPr>
              <a:t>El 41% de los encuestados afirma que "La incertidumbre sobre el retorno/rentabilidad de la aplicación de medidas para mejorar la sostenibilidad" -2º obstáculo, la falta de recursos humanos especializados. 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21FE221E-ECF8-8586-95E4-453C4E3294D7}"/>
              </a:ext>
            </a:extLst>
          </p:cNvPr>
          <p:cNvSpPr txBox="1"/>
          <p:nvPr/>
        </p:nvSpPr>
        <p:spPr>
          <a:xfrm>
            <a:off x="2202419" y="36188"/>
            <a:ext cx="7787128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3459A2"/>
                </a:solidFill>
              </a:rPr>
              <a:t>PRINCIPALES CONCLUSIONES</a:t>
            </a:r>
            <a:endParaRPr lang="es-ES" sz="12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002239D-E79E-B18A-1165-01D63AC5B784}"/>
              </a:ext>
            </a:extLst>
          </p:cNvPr>
          <p:cNvGrpSpPr/>
          <p:nvPr/>
        </p:nvGrpSpPr>
        <p:grpSpPr>
          <a:xfrm>
            <a:off x="378876" y="4206307"/>
            <a:ext cx="4754653" cy="2570157"/>
            <a:chOff x="253483" y="4043794"/>
            <a:chExt cx="5443002" cy="2815643"/>
          </a:xfrm>
        </p:grpSpPr>
        <p:graphicFrame>
          <p:nvGraphicFramePr>
            <p:cNvPr id="60" name="Gráfico 59">
              <a:extLst>
                <a:ext uri="{FF2B5EF4-FFF2-40B4-BE49-F238E27FC236}">
                  <a16:creationId xmlns:a16="http://schemas.microsoft.com/office/drawing/2014/main" id="{0564D5C1-9F9C-CCF6-CB17-7C2B7DDD543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9086543"/>
                </p:ext>
              </p:extLst>
            </p:nvPr>
          </p:nvGraphicFramePr>
          <p:xfrm>
            <a:off x="652997" y="4043794"/>
            <a:ext cx="5043488" cy="24282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91DD4B86-CD0E-B11C-DE05-A7467CD153A8}"/>
                </a:ext>
              </a:extLst>
            </p:cNvPr>
            <p:cNvSpPr txBox="1"/>
            <p:nvPr/>
          </p:nvSpPr>
          <p:spPr>
            <a:xfrm>
              <a:off x="253483" y="6488546"/>
              <a:ext cx="5435568" cy="37089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800" i="1" dirty="0">
                  <a:solidFill>
                    <a:schemeClr val="bg1">
                      <a:lumMod val="50000"/>
                    </a:schemeClr>
                  </a:solidFill>
                  <a:latin typeface="Montserrat Medium"/>
                  <a:ea typeface="Calibri" panose="020F0502020204030204" pitchFamily="34" charset="0"/>
                  <a:cs typeface="Arial"/>
                </a:rPr>
                <a:t>Fuente</a:t>
              </a:r>
              <a:r>
                <a:rPr lang="en-US" sz="800" i="1" dirty="0">
                  <a:solidFill>
                    <a:schemeClr val="bg1">
                      <a:lumMod val="50000"/>
                    </a:schemeClr>
                  </a:solidFill>
                  <a:effectLst/>
                  <a:latin typeface="Montserrat Medium"/>
                  <a:ea typeface="Calibri" panose="020F0502020204030204" pitchFamily="34" charset="0"/>
                  <a:cs typeface="Arial"/>
                </a:rPr>
                <a:t>: EntreComp4Transition</a:t>
              </a:r>
              <a:r>
                <a:rPr lang="en-US" sz="800" i="1" u="sng" dirty="0">
                  <a:solidFill>
                    <a:schemeClr val="bg1">
                      <a:lumMod val="50000"/>
                    </a:schemeClr>
                  </a:solidFill>
                  <a:effectLst/>
                  <a:latin typeface="Montserrat Medium"/>
                  <a:ea typeface="Calibri" panose="020F0502020204030204" pitchFamily="34" charset="0"/>
                  <a:cs typeface="Arial"/>
                </a:rPr>
                <a:t>:</a:t>
              </a:r>
              <a:r>
                <a:rPr lang="en-US" sz="800" i="1" dirty="0">
                  <a:solidFill>
                    <a:schemeClr val="bg1">
                      <a:lumMod val="50000"/>
                    </a:schemeClr>
                  </a:solidFill>
                  <a:effectLst/>
                  <a:latin typeface="Montserrat Medium"/>
                  <a:ea typeface="Calibri" panose="020F0502020204030204" pitchFamily="34" charset="0"/>
                  <a:cs typeface="Arial"/>
                </a:rPr>
                <a:t> A market analysis and learning outcomes recommendations</a:t>
              </a:r>
              <a:endParaRPr lang="es-ES" sz="800" i="1" dirty="0">
                <a:solidFill>
                  <a:schemeClr val="bg1">
                    <a:lumMod val="50000"/>
                  </a:schemeClr>
                </a:solidFill>
                <a:effectLst/>
                <a:latin typeface="Montserrat Medium"/>
                <a:ea typeface="Calibri" panose="020F0502020204030204" pitchFamily="34" charset="0"/>
                <a:cs typeface="Arial"/>
              </a:endParaRPr>
            </a:p>
          </p:txBody>
        </p:sp>
      </p:grp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DD1E42D-BF8B-F624-0D44-E1DC928B6848}"/>
              </a:ext>
            </a:extLst>
          </p:cNvPr>
          <p:cNvSpPr/>
          <p:nvPr/>
        </p:nvSpPr>
        <p:spPr>
          <a:xfrm>
            <a:off x="253482" y="3352824"/>
            <a:ext cx="5909573" cy="768414"/>
          </a:xfrm>
          <a:prstGeom prst="roundRect">
            <a:avLst/>
          </a:prstGeom>
          <a:solidFill>
            <a:srgbClr val="345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es-ES_tradnl" sz="1200" dirty="0">
                <a:solidFill>
                  <a:srgbClr val="FFFFFF"/>
                </a:solidFill>
                <a:latin typeface="Arial"/>
                <a:cs typeface="Arial"/>
              </a:rPr>
              <a:t>Los obstáculos más importantes para la digitalización entre las Pymes son la falta de conocimientos (30,4%), de asesoramiento (29,4%) y de tiempo para formar al personal (40,2%) sobre las nuevas competencias digitales y sostenibles.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C233D6-0FBB-9558-2750-FFABAB086277}"/>
              </a:ext>
            </a:extLst>
          </p:cNvPr>
          <p:cNvSpPr txBox="1"/>
          <p:nvPr/>
        </p:nvSpPr>
        <p:spPr>
          <a:xfrm>
            <a:off x="7206288" y="742514"/>
            <a:ext cx="413968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_tradnl" b="1" dirty="0">
                <a:solidFill>
                  <a:srgbClr val="69C53C"/>
                </a:solidFill>
              </a:rPr>
              <a:t>SOSTENIBILIDAD DE LAS PYMES</a:t>
            </a:r>
            <a:endParaRPr lang="es-ES_tradnl" b="1" dirty="0">
              <a:solidFill>
                <a:srgbClr val="69C53C"/>
              </a:solidFill>
              <a:ea typeface="Calibri"/>
              <a:cs typeface="Calibri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7CEDD28-FD2E-37FA-CC92-978005449122}"/>
              </a:ext>
            </a:extLst>
          </p:cNvPr>
          <p:cNvGrpSpPr/>
          <p:nvPr/>
        </p:nvGrpSpPr>
        <p:grpSpPr>
          <a:xfrm>
            <a:off x="6601968" y="4147427"/>
            <a:ext cx="5256885" cy="2539489"/>
            <a:chOff x="6423285" y="4043794"/>
            <a:chExt cx="5435568" cy="2671386"/>
          </a:xfrm>
        </p:grpSpPr>
        <p:graphicFrame>
          <p:nvGraphicFramePr>
            <p:cNvPr id="61" name="Gráfico 60">
              <a:extLst>
                <a:ext uri="{FF2B5EF4-FFF2-40B4-BE49-F238E27FC236}">
                  <a16:creationId xmlns:a16="http://schemas.microsoft.com/office/drawing/2014/main" id="{814C8540-E0DC-2237-F169-CC0DBE07EB8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38848660"/>
                </p:ext>
              </p:extLst>
            </p:nvPr>
          </p:nvGraphicFramePr>
          <p:xfrm>
            <a:off x="6815365" y="4043794"/>
            <a:ext cx="5043488" cy="24282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B32C2EC-FFC9-28F4-1DB1-23CEEB5F476C}"/>
                </a:ext>
              </a:extLst>
            </p:cNvPr>
            <p:cNvSpPr txBox="1"/>
            <p:nvPr/>
          </p:nvSpPr>
          <p:spPr>
            <a:xfrm>
              <a:off x="6423285" y="6488546"/>
              <a:ext cx="5435568" cy="22663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800" i="1" dirty="0">
                  <a:solidFill>
                    <a:schemeClr val="bg1">
                      <a:lumMod val="50000"/>
                    </a:schemeClr>
                  </a:solidFill>
                  <a:latin typeface="Montserrat Medium"/>
                  <a:ea typeface="Calibri" panose="020F0502020204030204" pitchFamily="34" charset="0"/>
                  <a:cs typeface="Arial"/>
                </a:rPr>
                <a:t>Fuente</a:t>
              </a:r>
              <a:r>
                <a:rPr lang="en-US" sz="800" i="1" dirty="0">
                  <a:solidFill>
                    <a:schemeClr val="bg1">
                      <a:lumMod val="50000"/>
                    </a:schemeClr>
                  </a:solidFill>
                  <a:effectLst/>
                  <a:latin typeface="Montserrat Medium"/>
                  <a:ea typeface="Calibri" panose="020F0502020204030204" pitchFamily="34" charset="0"/>
                  <a:cs typeface="Arial"/>
                </a:rPr>
                <a:t>: EntreComp4Transition</a:t>
              </a:r>
              <a:r>
                <a:rPr lang="en-US" sz="800" i="1" u="sng" dirty="0">
                  <a:solidFill>
                    <a:schemeClr val="bg1">
                      <a:lumMod val="50000"/>
                    </a:schemeClr>
                  </a:solidFill>
                  <a:effectLst/>
                  <a:latin typeface="Montserrat Medium"/>
                  <a:ea typeface="Calibri" panose="020F0502020204030204" pitchFamily="34" charset="0"/>
                  <a:cs typeface="Arial"/>
                </a:rPr>
                <a:t>:</a:t>
              </a:r>
              <a:r>
                <a:rPr lang="en-US" sz="800" i="1" dirty="0">
                  <a:solidFill>
                    <a:schemeClr val="bg1">
                      <a:lumMod val="50000"/>
                    </a:schemeClr>
                  </a:solidFill>
                  <a:effectLst/>
                  <a:latin typeface="Montserrat Medium"/>
                  <a:ea typeface="Calibri" panose="020F0502020204030204" pitchFamily="34" charset="0"/>
                  <a:cs typeface="Arial"/>
                </a:rPr>
                <a:t> A market analysis and learning outcomes recommendations</a:t>
              </a:r>
              <a:endParaRPr lang="es-ES" sz="800" i="1" dirty="0">
                <a:solidFill>
                  <a:schemeClr val="bg1">
                    <a:lumMod val="50000"/>
                  </a:schemeClr>
                </a:solidFill>
                <a:effectLst/>
                <a:latin typeface="Montserrat Medium"/>
                <a:ea typeface="Calibri" panose="020F0502020204030204" pitchFamily="34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21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29" grpId="0" animBg="1"/>
      <p:bldP spid="41" grpId="0" animBg="1"/>
      <p:bldP spid="45" grpId="0" animBg="1"/>
      <p:bldP spid="49" grpId="0" animBg="1"/>
      <p:bldP spid="52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9BE1D2D4-967C-DABD-5601-F24DB0AB0FB2}"/>
              </a:ext>
            </a:extLst>
          </p:cNvPr>
          <p:cNvSpPr/>
          <p:nvPr/>
        </p:nvSpPr>
        <p:spPr>
          <a:xfrm>
            <a:off x="247906" y="5777498"/>
            <a:ext cx="5842516" cy="943823"/>
          </a:xfrm>
          <a:prstGeom prst="roundRect">
            <a:avLst/>
          </a:prstGeom>
          <a:solidFill>
            <a:srgbClr val="345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</a:rPr>
              <a:t>El mercado laboral exige más competencias digitales para todos los profesionales. Sin embargo, los sistemas educativos actuales ofrecen muy poca formación en competencias digitales transversales (como: marketing digital, dispositivos móviles, trabajo profesional en redes sociales o comercio electrónico).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38038F-E319-1606-9BF0-3E352407E3EF}"/>
              </a:ext>
            </a:extLst>
          </p:cNvPr>
          <p:cNvSpPr txBox="1"/>
          <p:nvPr/>
        </p:nvSpPr>
        <p:spPr>
          <a:xfrm>
            <a:off x="692066" y="787281"/>
            <a:ext cx="447603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b="1" dirty="0">
                <a:solidFill>
                  <a:srgbClr val="3459A2"/>
                </a:solidFill>
                <a:latin typeface="Arial"/>
                <a:cs typeface="Arial"/>
              </a:rPr>
              <a:t>COMPETENCIAS DIGITALES 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3B4414F6-23A7-F4FA-F9F7-DF8B4A94177C}"/>
              </a:ext>
            </a:extLst>
          </p:cNvPr>
          <p:cNvSpPr/>
          <p:nvPr/>
        </p:nvSpPr>
        <p:spPr>
          <a:xfrm>
            <a:off x="249767" y="1373105"/>
            <a:ext cx="5846233" cy="646331"/>
          </a:xfrm>
          <a:prstGeom prst="roundRect">
            <a:avLst/>
          </a:prstGeom>
          <a:solidFill>
            <a:srgbClr val="345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1200" dirty="0">
                <a:solidFill>
                  <a:schemeClr val="bg1"/>
                </a:solidFill>
              </a:rPr>
              <a:t>El 55,3 % de las PYME indicaron que necesitan trabajadores con competencias digitales, frente al 22,9 % de las PYME que necesitan trabajadores con competencias en sostenibilidad. </a:t>
            </a: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0C0237F7-C9C9-7D80-7600-82A6BD3E8082}"/>
              </a:ext>
            </a:extLst>
          </p:cNvPr>
          <p:cNvSpPr/>
          <p:nvPr/>
        </p:nvSpPr>
        <p:spPr>
          <a:xfrm>
            <a:off x="6482218" y="1389763"/>
            <a:ext cx="5709779" cy="531340"/>
          </a:xfrm>
          <a:prstGeom prst="roundRect">
            <a:avLst/>
          </a:prstGeom>
          <a:solidFill>
            <a:srgbClr val="69C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s-ES_tradnl" sz="1400" b="1" dirty="0">
                <a:solidFill>
                  <a:srgbClr val="FFFFFF"/>
                </a:solidFill>
                <a:latin typeface="Arial"/>
                <a:cs typeface="Arial"/>
              </a:rPr>
              <a:t>El 90,9% de las PYME tuvieron dificultades para encontrar personas con cualificaciones sostenibles.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03F2E1F6-5AB4-DAE1-AE41-D8B33C530A83}"/>
              </a:ext>
            </a:extLst>
          </p:cNvPr>
          <p:cNvSpPr/>
          <p:nvPr/>
        </p:nvSpPr>
        <p:spPr>
          <a:xfrm>
            <a:off x="6482217" y="5794433"/>
            <a:ext cx="5709779" cy="926888"/>
          </a:xfrm>
          <a:prstGeom prst="roundRect">
            <a:avLst/>
          </a:prstGeom>
          <a:solidFill>
            <a:srgbClr val="69C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s-ES_tradnl" sz="1400" dirty="0">
                <a:solidFill>
                  <a:schemeClr val="bg1"/>
                </a:solidFill>
                <a:latin typeface="Arial"/>
                <a:cs typeface="Arial"/>
              </a:rPr>
              <a:t>El mercado laboral demanda más competencias sostenibles para todos los profesionales, pero en los actuales planes de estudios no hay contenidos específicos sobre economía circular y responsabilidad social.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AA6FF82-06AF-0060-B01B-760B5467E3AA}"/>
              </a:ext>
            </a:extLst>
          </p:cNvPr>
          <p:cNvSpPr txBox="1"/>
          <p:nvPr/>
        </p:nvSpPr>
        <p:spPr>
          <a:xfrm>
            <a:off x="6201760" y="787545"/>
            <a:ext cx="672430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b="1" dirty="0">
                <a:solidFill>
                  <a:srgbClr val="69C53C"/>
                </a:solidFill>
                <a:latin typeface="Arial"/>
                <a:cs typeface="Arial"/>
              </a:rPr>
              <a:t>COMPETENCIAS SOSTENIBLES</a:t>
            </a:r>
            <a:endParaRPr lang="es-ES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1A8D7A2-2EBB-E58E-5A23-1E8CB216397C}"/>
              </a:ext>
            </a:extLst>
          </p:cNvPr>
          <p:cNvGrpSpPr/>
          <p:nvPr/>
        </p:nvGrpSpPr>
        <p:grpSpPr>
          <a:xfrm>
            <a:off x="244189" y="2113563"/>
            <a:ext cx="5846233" cy="3648065"/>
            <a:chOff x="244189" y="2113563"/>
            <a:chExt cx="5846233" cy="3648065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EAB4BADC-7704-D01C-554F-7D147B93E96D}"/>
                </a:ext>
              </a:extLst>
            </p:cNvPr>
            <p:cNvGrpSpPr/>
            <p:nvPr/>
          </p:nvGrpSpPr>
          <p:grpSpPr>
            <a:xfrm>
              <a:off x="244189" y="2113563"/>
              <a:ext cx="5846233" cy="3285857"/>
              <a:chOff x="244189" y="2113563"/>
              <a:chExt cx="5846233" cy="3285857"/>
            </a:xfrm>
          </p:grpSpPr>
          <p:sp>
            <p:nvSpPr>
              <p:cNvPr id="45" name="Rectángulo: esquinas redondeadas 44">
                <a:extLst>
                  <a:ext uri="{FF2B5EF4-FFF2-40B4-BE49-F238E27FC236}">
                    <a16:creationId xmlns:a16="http://schemas.microsoft.com/office/drawing/2014/main" id="{D5858466-5C06-9F85-7EE4-8651F0D1A4AA}"/>
                  </a:ext>
                </a:extLst>
              </p:cNvPr>
              <p:cNvSpPr/>
              <p:nvPr/>
            </p:nvSpPr>
            <p:spPr>
              <a:xfrm>
                <a:off x="244189" y="2113563"/>
                <a:ext cx="5846233" cy="832596"/>
              </a:xfrm>
              <a:prstGeom prst="roundRect">
                <a:avLst/>
              </a:prstGeom>
              <a:solidFill>
                <a:srgbClr val="3459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just"/>
                <a:r>
                  <a:rPr lang="es-ES_tradnl" sz="1200" dirty="0">
                    <a:solidFill>
                      <a:schemeClr val="bg1"/>
                    </a:solidFill>
                  </a:rPr>
                  <a:t>Las competencias más demandadas para los futuros empleados son las siguientes: "Inteligencia artificial y aprendizaje automático" (50,0%), "Seguridad de redes e información - Ciberseguridad" y "Ciencia y analítica de datos (49,0% y 47,1%, respectivamente). </a:t>
                </a:r>
                <a:endParaRPr lang="en-GB" sz="1200" b="1">
                  <a:solidFill>
                    <a:schemeClr val="bg1"/>
                  </a:solidFill>
                  <a:ea typeface="Calibri"/>
                  <a:cs typeface="Calibri"/>
                </a:endParaRPr>
              </a:p>
            </p:txBody>
          </p:sp>
          <p:pic>
            <p:nvPicPr>
              <p:cNvPr id="7170" name="Picture 2">
                <a:extLst>
                  <a:ext uri="{FF2B5EF4-FFF2-40B4-BE49-F238E27FC236}">
                    <a16:creationId xmlns:a16="http://schemas.microsoft.com/office/drawing/2014/main" id="{B3FBA91B-3648-26FA-8786-A4B839D618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38"/>
              <a:stretch/>
            </p:blipFill>
            <p:spPr bwMode="auto">
              <a:xfrm>
                <a:off x="703667" y="3151511"/>
                <a:ext cx="4581955" cy="2247909"/>
              </a:xfrm>
              <a:prstGeom prst="rect">
                <a:avLst/>
              </a:prstGeom>
              <a:solidFill>
                <a:srgbClr val="3459A2"/>
              </a:solidFill>
            </p:spPr>
          </p:pic>
        </p:grp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E7A7FD1-7236-97BB-25F4-C967A5850C6B}"/>
                </a:ext>
              </a:extLst>
            </p:cNvPr>
            <p:cNvSpPr txBox="1"/>
            <p:nvPr/>
          </p:nvSpPr>
          <p:spPr>
            <a:xfrm>
              <a:off x="733157" y="5423074"/>
              <a:ext cx="4578576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800" i="1" dirty="0">
                  <a:solidFill>
                    <a:schemeClr val="bg1">
                      <a:lumMod val="50000"/>
                    </a:schemeClr>
                  </a:solidFill>
                  <a:latin typeface="Montserrat Medium"/>
                  <a:ea typeface="Calibri" panose="020F0502020204030204" pitchFamily="34" charset="0"/>
                  <a:cs typeface="Arial"/>
                </a:rPr>
                <a:t>Fuente</a:t>
              </a:r>
              <a:r>
                <a:rPr lang="en-US" sz="800" i="1" dirty="0">
                  <a:solidFill>
                    <a:schemeClr val="bg1">
                      <a:lumMod val="50000"/>
                    </a:schemeClr>
                  </a:solidFill>
                  <a:effectLst/>
                  <a:latin typeface="Montserrat Medium"/>
                  <a:ea typeface="Calibri" panose="020F0502020204030204" pitchFamily="34" charset="0"/>
                  <a:cs typeface="Arial"/>
                </a:rPr>
                <a:t>: EntreComp4Transition</a:t>
              </a:r>
              <a:r>
                <a:rPr lang="en-US" sz="800" i="1" u="sng" dirty="0">
                  <a:solidFill>
                    <a:schemeClr val="bg1">
                      <a:lumMod val="50000"/>
                    </a:schemeClr>
                  </a:solidFill>
                  <a:effectLst/>
                  <a:latin typeface="Montserrat Medium"/>
                  <a:ea typeface="Calibri" panose="020F0502020204030204" pitchFamily="34" charset="0"/>
                  <a:cs typeface="Arial"/>
                </a:rPr>
                <a:t>:</a:t>
              </a:r>
              <a:r>
                <a:rPr lang="en-US" sz="800" i="1" dirty="0">
                  <a:solidFill>
                    <a:schemeClr val="bg1">
                      <a:lumMod val="50000"/>
                    </a:schemeClr>
                  </a:solidFill>
                  <a:effectLst/>
                  <a:latin typeface="Montserrat Medium"/>
                  <a:ea typeface="Calibri" panose="020F0502020204030204" pitchFamily="34" charset="0"/>
                  <a:cs typeface="Arial"/>
                </a:rPr>
                <a:t> A market analysis and learning outcomes recommendations</a:t>
              </a:r>
              <a:endParaRPr lang="es-ES" sz="800" i="1" dirty="0">
                <a:solidFill>
                  <a:schemeClr val="bg1">
                    <a:lumMod val="50000"/>
                  </a:schemeClr>
                </a:solidFill>
                <a:effectLst/>
                <a:latin typeface="Montserrat Medium"/>
                <a:ea typeface="Calibri" panose="020F0502020204030204" pitchFamily="34" charset="0"/>
                <a:cs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E93197CF-ED25-BD85-46F8-4DE76ACFABCF}"/>
              </a:ext>
            </a:extLst>
          </p:cNvPr>
          <p:cNvGrpSpPr/>
          <p:nvPr/>
        </p:nvGrpSpPr>
        <p:grpSpPr>
          <a:xfrm>
            <a:off x="6482218" y="2020360"/>
            <a:ext cx="5709782" cy="3722911"/>
            <a:chOff x="6482218" y="2020360"/>
            <a:chExt cx="5709782" cy="3722911"/>
          </a:xfrm>
        </p:grpSpPr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734BB5D3-F7C3-980D-EC25-31A758CE22CE}"/>
                </a:ext>
              </a:extLst>
            </p:cNvPr>
            <p:cNvSpPr/>
            <p:nvPr/>
          </p:nvSpPr>
          <p:spPr>
            <a:xfrm>
              <a:off x="6482221" y="2020360"/>
              <a:ext cx="5709779" cy="699367"/>
            </a:xfrm>
            <a:prstGeom prst="roundRect">
              <a:avLst/>
            </a:prstGeom>
            <a:solidFill>
              <a:srgbClr val="69C5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_tradnl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Las pymes demandan perfiles profesionales relacionados con las energías renovables (44,1%) y la economía circular (39,2%).</a:t>
              </a:r>
              <a:r>
                <a:rPr lang="en-US" sz="1400" b="1" i="0" dirty="0"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Arial" panose="020B0604020202020204" pitchFamily="34" charset="0"/>
                </a:rPr>
                <a:t> </a:t>
              </a:r>
            </a:p>
          </p:txBody>
        </p:sp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F24B8AAE-52AA-2A5E-2A9A-E211FACDB3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042" y="2916426"/>
              <a:ext cx="4302448" cy="2581468"/>
            </a:xfrm>
            <a:prstGeom prst="rect">
              <a:avLst/>
            </a:prstGeom>
            <a:solidFill>
              <a:srgbClr val="69C53C"/>
            </a:solidFill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C6903CE-B109-BE63-56D0-6C67C0E6D4C4}"/>
                </a:ext>
              </a:extLst>
            </p:cNvPr>
            <p:cNvSpPr txBox="1"/>
            <p:nvPr/>
          </p:nvSpPr>
          <p:spPr>
            <a:xfrm>
              <a:off x="6482218" y="5527827"/>
              <a:ext cx="5435568" cy="21544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800" i="1" dirty="0">
                  <a:solidFill>
                    <a:schemeClr val="bg1">
                      <a:lumMod val="50000"/>
                    </a:schemeClr>
                  </a:solidFill>
                  <a:latin typeface="Montserrat Medium"/>
                  <a:ea typeface="Calibri" panose="020F0502020204030204" pitchFamily="34" charset="0"/>
                  <a:cs typeface="Arial"/>
                </a:rPr>
                <a:t>Fuente</a:t>
              </a:r>
              <a:r>
                <a:rPr lang="en-US" sz="800" i="1" dirty="0">
                  <a:solidFill>
                    <a:schemeClr val="bg1">
                      <a:lumMod val="50000"/>
                    </a:schemeClr>
                  </a:solidFill>
                  <a:effectLst/>
                  <a:latin typeface="Montserrat Medium"/>
                  <a:ea typeface="Calibri" panose="020F0502020204030204" pitchFamily="34" charset="0"/>
                  <a:cs typeface="Arial"/>
                </a:rPr>
                <a:t>: EntreComp4Transition</a:t>
              </a:r>
              <a:r>
                <a:rPr lang="en-US" sz="800" i="1" u="sng" dirty="0">
                  <a:solidFill>
                    <a:schemeClr val="bg1">
                      <a:lumMod val="50000"/>
                    </a:schemeClr>
                  </a:solidFill>
                  <a:effectLst/>
                  <a:latin typeface="Montserrat Medium"/>
                  <a:ea typeface="Calibri" panose="020F0502020204030204" pitchFamily="34" charset="0"/>
                  <a:cs typeface="Arial"/>
                </a:rPr>
                <a:t>:</a:t>
              </a:r>
              <a:r>
                <a:rPr lang="en-US" sz="800" i="1" dirty="0">
                  <a:solidFill>
                    <a:schemeClr val="bg1">
                      <a:lumMod val="50000"/>
                    </a:schemeClr>
                  </a:solidFill>
                  <a:effectLst/>
                  <a:latin typeface="Montserrat Medium"/>
                  <a:ea typeface="Calibri" panose="020F0502020204030204" pitchFamily="34" charset="0"/>
                  <a:cs typeface="Arial"/>
                </a:rPr>
                <a:t> A market analysis and learning outcomes recommendations</a:t>
              </a:r>
              <a:endParaRPr lang="es-ES" sz="800" i="1" dirty="0">
                <a:solidFill>
                  <a:schemeClr val="bg1">
                    <a:lumMod val="50000"/>
                  </a:schemeClr>
                </a:solidFill>
                <a:effectLst/>
                <a:latin typeface="Montserrat Medium"/>
                <a:ea typeface="Calibri" panose="020F0502020204030204" pitchFamily="34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70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29" grpId="0" animBg="1"/>
      <p:bldP spid="41" grpId="0" animBg="1"/>
      <p:bldP spid="5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>
            <a:extLst>
              <a:ext uri="{FF2B5EF4-FFF2-40B4-BE49-F238E27FC236}">
                <a16:creationId xmlns:a16="http://schemas.microsoft.com/office/drawing/2014/main" id="{F9ACDFDD-CE25-3742-814D-6187B194FA24}"/>
              </a:ext>
            </a:extLst>
          </p:cNvPr>
          <p:cNvSpPr txBox="1"/>
          <p:nvPr/>
        </p:nvSpPr>
        <p:spPr>
          <a:xfrm>
            <a:off x="7727158" y="2571022"/>
            <a:ext cx="6913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500">
                <a:solidFill>
                  <a:srgbClr val="000000"/>
                </a:solidFill>
              </a:defRPr>
            </a:lvl1pPr>
          </a:lstStyle>
          <a:p>
            <a:r>
              <a:rPr lang="sl-SI" dirty="0"/>
              <a:t>Valuing sustainability</a:t>
            </a:r>
            <a:endParaRPr lang="es-ES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F3E67C6-0ED3-389F-4711-20EE7992166F}"/>
              </a:ext>
            </a:extLst>
          </p:cNvPr>
          <p:cNvSpPr txBox="1"/>
          <p:nvPr/>
        </p:nvSpPr>
        <p:spPr>
          <a:xfrm>
            <a:off x="7454478" y="3401564"/>
            <a:ext cx="57039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500">
                <a:solidFill>
                  <a:srgbClr val="000000"/>
                </a:solidFill>
              </a:defRPr>
            </a:lvl1pPr>
          </a:lstStyle>
          <a:p>
            <a:r>
              <a:rPr lang="sl-SI" dirty="0"/>
              <a:t>To support equity and justice from a sustainability point of view </a:t>
            </a:r>
            <a:endParaRPr lang="es-ES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F8F038B-F60B-5FA7-0A85-31E270BDC3CF}"/>
              </a:ext>
            </a:extLst>
          </p:cNvPr>
          <p:cNvSpPr txBox="1"/>
          <p:nvPr/>
        </p:nvSpPr>
        <p:spPr>
          <a:xfrm>
            <a:off x="7239924" y="3841076"/>
            <a:ext cx="62498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500">
                <a:solidFill>
                  <a:srgbClr val="000000"/>
                </a:solidFill>
              </a:defRPr>
            </a:lvl1pPr>
          </a:lstStyle>
          <a:p>
            <a:r>
              <a:rPr lang="sl-SI" dirty="0"/>
              <a:t>Promoting and respect the nature</a:t>
            </a:r>
            <a:endParaRPr lang="es-ES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AC93E02-5C79-944D-D3C9-984A329B3390}"/>
              </a:ext>
            </a:extLst>
          </p:cNvPr>
          <p:cNvSpPr txBox="1"/>
          <p:nvPr/>
        </p:nvSpPr>
        <p:spPr>
          <a:xfrm>
            <a:off x="8569703" y="3384523"/>
            <a:ext cx="69130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500">
                <a:solidFill>
                  <a:srgbClr val="000000"/>
                </a:solidFill>
              </a:defRPr>
            </a:lvl1pPr>
          </a:lstStyle>
          <a:p>
            <a:r>
              <a:rPr lang="es-ES" dirty="0"/>
              <a:t>A</a:t>
            </a:r>
            <a:r>
              <a:rPr lang="sl-SI" dirty="0"/>
              <a:t>pproach sustainability problems</a:t>
            </a:r>
            <a:endParaRPr lang="es-ES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9B02395-C61A-465E-87D9-732A276411BA}"/>
              </a:ext>
            </a:extLst>
          </p:cNvPr>
          <p:cNvSpPr txBox="1"/>
          <p:nvPr/>
        </p:nvSpPr>
        <p:spPr>
          <a:xfrm>
            <a:off x="8819063" y="2911785"/>
            <a:ext cx="6913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5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Assess information, to have a critical thinking about sustainability</a:t>
            </a:r>
            <a:endParaRPr lang="es-ES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AEF60CE-9535-0D3F-83C9-614E154B725A}"/>
              </a:ext>
            </a:extLst>
          </p:cNvPr>
          <p:cNvSpPr txBox="1"/>
          <p:nvPr/>
        </p:nvSpPr>
        <p:spPr>
          <a:xfrm>
            <a:off x="8332809" y="3593286"/>
            <a:ext cx="63411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500">
                <a:solidFill>
                  <a:srgbClr val="000000"/>
                </a:solidFill>
              </a:defRPr>
            </a:lvl1pPr>
          </a:lstStyle>
          <a:p>
            <a:r>
              <a:rPr lang="es-ES" dirty="0"/>
              <a:t>A</a:t>
            </a:r>
            <a:r>
              <a:rPr lang="sl-SI" dirty="0"/>
              <a:t>nalyze a sustainability problem </a:t>
            </a:r>
            <a:endParaRPr lang="es-ES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B28737B-0AFC-EA0A-1F82-69960E3B93D7}"/>
              </a:ext>
            </a:extLst>
          </p:cNvPr>
          <p:cNvSpPr txBox="1"/>
          <p:nvPr/>
        </p:nvSpPr>
        <p:spPr>
          <a:xfrm>
            <a:off x="9739627" y="3202439"/>
            <a:ext cx="6341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500">
                <a:solidFill>
                  <a:srgbClr val="000000"/>
                </a:solidFill>
              </a:defRPr>
            </a:lvl1pPr>
          </a:lstStyle>
          <a:p>
            <a:r>
              <a:rPr lang="es-ES" dirty="0" err="1"/>
              <a:t>Envision</a:t>
            </a:r>
            <a:r>
              <a:rPr lang="es-ES" dirty="0"/>
              <a:t> alternative </a:t>
            </a:r>
            <a:r>
              <a:rPr lang="es-ES" dirty="0" err="1"/>
              <a:t>sustainable</a:t>
            </a:r>
            <a:r>
              <a:rPr lang="es-ES" dirty="0"/>
              <a:t> futures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694458C-C767-E599-3A99-8B9A420E3A3A}"/>
              </a:ext>
            </a:extLst>
          </p:cNvPr>
          <p:cNvSpPr txBox="1"/>
          <p:nvPr/>
        </p:nvSpPr>
        <p:spPr>
          <a:xfrm>
            <a:off x="10076413" y="3143877"/>
            <a:ext cx="63411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500">
                <a:solidFill>
                  <a:srgbClr val="000000"/>
                </a:solidFill>
              </a:defRPr>
            </a:lvl1pPr>
          </a:lstStyle>
          <a:p>
            <a:r>
              <a:rPr lang="es-ES" dirty="0" err="1"/>
              <a:t>Manage</a:t>
            </a:r>
            <a:r>
              <a:rPr lang="es-ES" dirty="0"/>
              <a:t> </a:t>
            </a:r>
            <a:r>
              <a:rPr lang="es-ES" dirty="0" err="1"/>
              <a:t>transitions</a:t>
            </a:r>
            <a:r>
              <a:rPr lang="es-ES" dirty="0"/>
              <a:t> and </a:t>
            </a:r>
            <a:r>
              <a:rPr lang="es-ES" dirty="0" err="1"/>
              <a:t>challenges</a:t>
            </a:r>
            <a:r>
              <a:rPr lang="es-ES" dirty="0"/>
              <a:t> 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6661201-DAE7-D61B-FA22-85FBE99600CC}"/>
              </a:ext>
            </a:extLst>
          </p:cNvPr>
          <p:cNvSpPr txBox="1"/>
          <p:nvPr/>
        </p:nvSpPr>
        <p:spPr>
          <a:xfrm>
            <a:off x="9442299" y="3471427"/>
            <a:ext cx="63411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5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Explore different disciplines and using creativity to improve sustainability</a:t>
            </a:r>
            <a:endParaRPr lang="es-ES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F465966-4D03-62EE-991F-80EEF8D490EF}"/>
              </a:ext>
            </a:extLst>
          </p:cNvPr>
          <p:cNvSpPr txBox="1"/>
          <p:nvPr/>
        </p:nvSpPr>
        <p:spPr>
          <a:xfrm>
            <a:off x="10535300" y="3439050"/>
            <a:ext cx="63411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5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Navigate the political system to demand effective policies for sustainability</a:t>
            </a:r>
            <a:endParaRPr lang="es-ES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C6171DA-C3F6-FD02-7335-C9EDAD93BD05}"/>
              </a:ext>
            </a:extLst>
          </p:cNvPr>
          <p:cNvSpPr txBox="1"/>
          <p:nvPr/>
        </p:nvSpPr>
        <p:spPr>
          <a:xfrm>
            <a:off x="10903688" y="3202439"/>
            <a:ext cx="63411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500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 dirty="0"/>
              <a:t>Identify own potential for sustainability </a:t>
            </a:r>
            <a:endParaRPr lang="es-ES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28F1DF4-2072-B7DF-6A55-6ADF79FA9255}"/>
              </a:ext>
            </a:extLst>
          </p:cNvPr>
          <p:cNvSpPr txBox="1"/>
          <p:nvPr/>
        </p:nvSpPr>
        <p:spPr>
          <a:xfrm>
            <a:off x="11169039" y="2988730"/>
            <a:ext cx="63411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5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Act for change in collaboration with others</a:t>
            </a:r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1E332AA-36BB-23B9-5F0F-31148C80E22C}"/>
              </a:ext>
            </a:extLst>
          </p:cNvPr>
          <p:cNvGrpSpPr/>
          <p:nvPr/>
        </p:nvGrpSpPr>
        <p:grpSpPr>
          <a:xfrm>
            <a:off x="686675" y="3479970"/>
            <a:ext cx="5406604" cy="3276130"/>
            <a:chOff x="686675" y="3479970"/>
            <a:chExt cx="5406604" cy="3276130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7438038F-E319-1606-9BF0-3E352407E3EF}"/>
                </a:ext>
              </a:extLst>
            </p:cNvPr>
            <p:cNvSpPr txBox="1"/>
            <p:nvPr/>
          </p:nvSpPr>
          <p:spPr>
            <a:xfrm>
              <a:off x="2270358" y="3479970"/>
              <a:ext cx="1553178" cy="400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GB" sz="2000" b="1" dirty="0">
                  <a:solidFill>
                    <a:srgbClr val="4A8677"/>
                  </a:solidFill>
                </a:rPr>
                <a:t>ENTRECOMP</a:t>
              </a:r>
              <a:endParaRPr lang="en-GB" sz="2000" b="1">
                <a:solidFill>
                  <a:srgbClr val="4A8677"/>
                </a:solidFill>
                <a:highlight>
                  <a:srgbClr val="FFFF00"/>
                </a:highlight>
                <a:ea typeface="Calibri"/>
                <a:cs typeface="Calibri"/>
              </a:endParaRPr>
            </a:p>
          </p:txBody>
        </p:sp>
        <p:graphicFrame>
          <p:nvGraphicFramePr>
            <p:cNvPr id="51" name="Gráfico 50">
              <a:extLst>
                <a:ext uri="{FF2B5EF4-FFF2-40B4-BE49-F238E27FC236}">
                  <a16:creationId xmlns:a16="http://schemas.microsoft.com/office/drawing/2014/main" id="{B3D357FB-BCD7-0D15-E8C1-D00F40ED9A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01395792"/>
                </p:ext>
              </p:extLst>
            </p:nvPr>
          </p:nvGraphicFramePr>
          <p:xfrm>
            <a:off x="686675" y="3827376"/>
            <a:ext cx="5406604" cy="29287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5D1ACF0-70C6-840F-8CC7-3F9A2778AB61}"/>
              </a:ext>
            </a:extLst>
          </p:cNvPr>
          <p:cNvGrpSpPr/>
          <p:nvPr/>
        </p:nvGrpSpPr>
        <p:grpSpPr>
          <a:xfrm>
            <a:off x="554508" y="195799"/>
            <a:ext cx="5645766" cy="3303847"/>
            <a:chOff x="554508" y="195799"/>
            <a:chExt cx="5645766" cy="3303847"/>
          </a:xfrm>
        </p:grpSpPr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A82DB08D-7B3B-80D8-11B4-B4DD519A4EA2}"/>
                </a:ext>
              </a:extLst>
            </p:cNvPr>
            <p:cNvGrpSpPr/>
            <p:nvPr/>
          </p:nvGrpSpPr>
          <p:grpSpPr>
            <a:xfrm>
              <a:off x="554508" y="522807"/>
              <a:ext cx="5645766" cy="2976839"/>
              <a:chOff x="554508" y="502235"/>
              <a:chExt cx="5645766" cy="2976839"/>
            </a:xfrm>
          </p:grpSpPr>
          <p:graphicFrame>
            <p:nvGraphicFramePr>
              <p:cNvPr id="9" name="Gráfico 8">
                <a:extLst>
                  <a:ext uri="{FF2B5EF4-FFF2-40B4-BE49-F238E27FC236}">
                    <a16:creationId xmlns:a16="http://schemas.microsoft.com/office/drawing/2014/main" id="{79EC01BB-913F-0ED1-6A98-64487CDB284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60076553"/>
                  </p:ext>
                </p:extLst>
              </p:nvPr>
            </p:nvGraphicFramePr>
            <p:xfrm>
              <a:off x="554508" y="502235"/>
              <a:ext cx="5645766" cy="29768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871E816-C41D-DABE-9D2B-8C8F3CD89976}"/>
                  </a:ext>
                </a:extLst>
              </p:cNvPr>
              <p:cNvSpPr txBox="1"/>
              <p:nvPr/>
            </p:nvSpPr>
            <p:spPr>
              <a:xfrm>
                <a:off x="886967" y="819754"/>
                <a:ext cx="683571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500" dirty="0">
                    <a:solidFill>
                      <a:srgbClr val="000000"/>
                    </a:solidFill>
                  </a:rPr>
                  <a:t>Browsing, searching and filtering data, information and digital content</a:t>
                </a:r>
                <a:endParaRPr lang="es-ES" sz="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E587B627-89F6-DFF1-9FCE-46E8A6D322D5}"/>
                  </a:ext>
                </a:extLst>
              </p:cNvPr>
              <p:cNvSpPr txBox="1"/>
              <p:nvPr/>
            </p:nvSpPr>
            <p:spPr>
              <a:xfrm>
                <a:off x="1115646" y="1248553"/>
                <a:ext cx="69130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algn="ctr">
                  <a:defRPr sz="50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sl-SI" dirty="0"/>
                  <a:t>Evaluating data, information and digital content</a:t>
                </a:r>
                <a:endParaRPr lang="es-ES" dirty="0"/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BB7F3572-B410-512E-967A-8F3DDCBD3499}"/>
                  </a:ext>
                </a:extLst>
              </p:cNvPr>
              <p:cNvSpPr txBox="1"/>
              <p:nvPr/>
            </p:nvSpPr>
            <p:spPr>
              <a:xfrm>
                <a:off x="1403457" y="920824"/>
                <a:ext cx="728219" cy="323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algn="ctr">
                  <a:defRPr sz="50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sl-SI" dirty="0"/>
                  <a:t>Managing data, information and digital content</a:t>
                </a:r>
                <a:endParaRPr lang="es-ES" dirty="0"/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DBD9C7E5-0D67-A505-132C-C3AA778D70FF}"/>
                  </a:ext>
                </a:extLst>
              </p:cNvPr>
              <p:cNvSpPr txBox="1"/>
              <p:nvPr/>
            </p:nvSpPr>
            <p:spPr>
              <a:xfrm>
                <a:off x="2206268" y="1636894"/>
                <a:ext cx="69344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algn="ctr">
                  <a:defRPr sz="50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s-ES" dirty="0" err="1"/>
                  <a:t>Collaborating</a:t>
                </a:r>
                <a:r>
                  <a:rPr lang="es-ES" dirty="0"/>
                  <a:t> through digital </a:t>
                </a:r>
                <a:r>
                  <a:rPr lang="es-ES" dirty="0" err="1"/>
                  <a:t>technologies</a:t>
                </a:r>
                <a:endParaRPr lang="es-ES" dirty="0"/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2D19FE2-42F1-D88A-11D8-E60C55840852}"/>
                  </a:ext>
                </a:extLst>
              </p:cNvPr>
              <p:cNvSpPr txBox="1"/>
              <p:nvPr/>
            </p:nvSpPr>
            <p:spPr>
              <a:xfrm>
                <a:off x="1908436" y="1277572"/>
                <a:ext cx="7774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algn="ctr">
                  <a:defRPr sz="50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sl-SI" dirty="0"/>
                  <a:t>Sharing data, information and digital content through digital technologies</a:t>
                </a:r>
                <a:endParaRPr lang="es-ES" dirty="0"/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C218BC46-2DD3-D501-0059-7FECCDC4D472}"/>
                  </a:ext>
                </a:extLst>
              </p:cNvPr>
              <p:cNvSpPr txBox="1"/>
              <p:nvPr/>
            </p:nvSpPr>
            <p:spPr>
              <a:xfrm>
                <a:off x="2868148" y="1513783"/>
                <a:ext cx="759118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algn="ctr">
                  <a:defRPr sz="50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s-ES" dirty="0"/>
                  <a:t> </a:t>
                </a:r>
                <a:r>
                  <a:rPr lang="es-ES" dirty="0" err="1"/>
                  <a:t>Developing</a:t>
                </a:r>
                <a:r>
                  <a:rPr lang="es-ES" dirty="0"/>
                  <a:t> digital </a:t>
                </a:r>
                <a:r>
                  <a:rPr lang="es-ES" dirty="0" err="1"/>
                  <a:t>content</a:t>
                </a:r>
                <a:endParaRPr lang="es-ES" dirty="0"/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35B84856-B939-94AD-C560-6F1F9C034439}"/>
                  </a:ext>
                </a:extLst>
              </p:cNvPr>
              <p:cNvSpPr txBox="1"/>
              <p:nvPr/>
            </p:nvSpPr>
            <p:spPr>
              <a:xfrm>
                <a:off x="3172882" y="1217565"/>
                <a:ext cx="75911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algn="ctr">
                  <a:defRPr sz="50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dirty="0"/>
                  <a:t>Integrating and re-elaborating digital content</a:t>
                </a:r>
                <a:endParaRPr lang="es-ES" dirty="0"/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802CE9C7-5B76-C07D-D7A2-FAE94EA15E74}"/>
                  </a:ext>
                </a:extLst>
              </p:cNvPr>
              <p:cNvSpPr txBox="1"/>
              <p:nvPr/>
            </p:nvSpPr>
            <p:spPr>
              <a:xfrm>
                <a:off x="3932000" y="992880"/>
                <a:ext cx="75911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algn="ctr">
                  <a:defRPr sz="50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dirty="0"/>
                  <a:t>Protecting personal data and privacy in digital environments</a:t>
                </a:r>
                <a:endParaRPr lang="es-ES" dirty="0"/>
              </a:p>
            </p:txBody>
          </p: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9B777D37-96F1-0BF8-5809-83827C3398B1}"/>
                  </a:ext>
                </a:extLst>
              </p:cNvPr>
              <p:cNvSpPr txBox="1"/>
              <p:nvPr/>
            </p:nvSpPr>
            <p:spPr>
              <a:xfrm>
                <a:off x="4289146" y="1416571"/>
                <a:ext cx="555238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algn="ctr">
                  <a:defRPr sz="50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dirty="0"/>
                  <a:t>Protecting devices</a:t>
                </a:r>
                <a:endParaRPr lang="es-ES" dirty="0"/>
              </a:p>
            </p:txBody>
          </p: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E222292D-94F1-4E7B-5960-C0A41CB201BA}"/>
                  </a:ext>
                </a:extLst>
              </p:cNvPr>
              <p:cNvSpPr txBox="1"/>
              <p:nvPr/>
            </p:nvSpPr>
            <p:spPr>
              <a:xfrm>
                <a:off x="5029520" y="1378098"/>
                <a:ext cx="55523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algn="ctr">
                  <a:defRPr sz="50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dirty="0"/>
                  <a:t>Solving technical problems</a:t>
                </a:r>
                <a:endParaRPr lang="es-ES" dirty="0"/>
              </a:p>
            </p:txBody>
          </p: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70C46ADE-7874-CFDC-436D-E2DBC42B92E2}"/>
                  </a:ext>
                </a:extLst>
              </p:cNvPr>
              <p:cNvSpPr txBox="1"/>
              <p:nvPr/>
            </p:nvSpPr>
            <p:spPr>
              <a:xfrm>
                <a:off x="5307139" y="1254988"/>
                <a:ext cx="55523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algn="ctr">
                  <a:defRPr sz="500">
                    <a:solidFill>
                      <a:srgbClr val="000000"/>
                    </a:solidFill>
                  </a:defRPr>
                </a:lvl1pPr>
              </a:lstStyle>
              <a:p>
                <a:r>
                  <a:rPr lang="en-US" dirty="0"/>
                  <a:t>Creatively using digital technology</a:t>
                </a:r>
                <a:endParaRPr lang="es-ES" dirty="0"/>
              </a:p>
            </p:txBody>
          </p:sp>
        </p:grp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BE4BC8C0-AB06-3CB4-50BC-D557C227399B}"/>
                </a:ext>
              </a:extLst>
            </p:cNvPr>
            <p:cNvSpPr txBox="1"/>
            <p:nvPr/>
          </p:nvSpPr>
          <p:spPr>
            <a:xfrm>
              <a:off x="2909480" y="195799"/>
              <a:ext cx="1326367" cy="400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GB" sz="2000" b="1" dirty="0">
                  <a:solidFill>
                    <a:srgbClr val="3459A2"/>
                  </a:solidFill>
                </a:rPr>
                <a:t>DIGICOMP</a:t>
              </a:r>
              <a:endParaRPr lang="en-GB" sz="2000" b="1">
                <a:solidFill>
                  <a:srgbClr val="3459A2"/>
                </a:solidFill>
                <a:highlight>
                  <a:srgbClr val="FFFF00"/>
                </a:highlight>
                <a:ea typeface="Calibri"/>
                <a:cs typeface="Calibri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C95278A-99A0-C6E2-DB0B-2B4A8CBBFFF9}"/>
              </a:ext>
            </a:extLst>
          </p:cNvPr>
          <p:cNvGrpSpPr/>
          <p:nvPr/>
        </p:nvGrpSpPr>
        <p:grpSpPr>
          <a:xfrm>
            <a:off x="6475927" y="682035"/>
            <a:ext cx="5709779" cy="5630682"/>
            <a:chOff x="6475927" y="682035"/>
            <a:chExt cx="5709779" cy="5630682"/>
          </a:xfrm>
        </p:grpSpPr>
        <p:graphicFrame>
          <p:nvGraphicFramePr>
            <p:cNvPr id="30" name="Gráfico 29">
              <a:extLst>
                <a:ext uri="{FF2B5EF4-FFF2-40B4-BE49-F238E27FC236}">
                  <a16:creationId xmlns:a16="http://schemas.microsoft.com/office/drawing/2014/main" id="{711D1A23-46D4-CC5F-64AD-7EBD24DF80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90953469"/>
                </p:ext>
              </p:extLst>
            </p:nvPr>
          </p:nvGraphicFramePr>
          <p:xfrm>
            <a:off x="6862015" y="2062195"/>
            <a:ext cx="5049109" cy="32140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78191C34-DDA6-B322-DC67-DB8F2AE9C891}"/>
                </a:ext>
              </a:extLst>
            </p:cNvPr>
            <p:cNvSpPr txBox="1"/>
            <p:nvPr/>
          </p:nvSpPr>
          <p:spPr>
            <a:xfrm>
              <a:off x="8694965" y="1653805"/>
              <a:ext cx="1633851" cy="400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GB" sz="2000" b="1" dirty="0">
                  <a:solidFill>
                    <a:srgbClr val="59A35C"/>
                  </a:solidFill>
                </a:rPr>
                <a:t>GREENCOMP</a:t>
              </a:r>
              <a:endParaRPr lang="en-GB" sz="2000" b="1" dirty="0">
                <a:solidFill>
                  <a:srgbClr val="59A35C"/>
                </a:solidFill>
                <a:ea typeface="Calibri"/>
                <a:cs typeface="Calibri"/>
              </a:endParaRPr>
            </a:p>
          </p:txBody>
        </p:sp>
        <p:sp>
          <p:nvSpPr>
            <p:cNvPr id="58" name="Rectángulo: esquinas redondeadas 57">
              <a:extLst>
                <a:ext uri="{FF2B5EF4-FFF2-40B4-BE49-F238E27FC236}">
                  <a16:creationId xmlns:a16="http://schemas.microsoft.com/office/drawing/2014/main" id="{D3CA92E7-BFAB-00B9-9E2E-0F8ECFE8F880}"/>
                </a:ext>
              </a:extLst>
            </p:cNvPr>
            <p:cNvSpPr/>
            <p:nvPr/>
          </p:nvSpPr>
          <p:spPr>
            <a:xfrm>
              <a:off x="7303733" y="5513425"/>
              <a:ext cx="4876445" cy="799292"/>
            </a:xfrm>
            <a:prstGeom prst="roundRect">
              <a:avLst/>
            </a:prstGeom>
            <a:gradFill flip="none" rotWithShape="1">
              <a:gsLst>
                <a:gs pos="0">
                  <a:srgbClr val="59A35C">
                    <a:tint val="66000"/>
                    <a:satMod val="160000"/>
                  </a:srgbClr>
                </a:gs>
                <a:gs pos="50000">
                  <a:srgbClr val="59A35C">
                    <a:tint val="44500"/>
                    <a:satMod val="160000"/>
                  </a:srgbClr>
                </a:gs>
                <a:gs pos="100000">
                  <a:srgbClr val="59A35C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just"/>
              <a:r>
                <a:rPr lang="es-ES_tradnl" sz="1200" dirty="0">
                  <a:solidFill>
                    <a:schemeClr val="tx1"/>
                  </a:solidFill>
                  <a:ea typeface="+mn-lt"/>
                  <a:cs typeface="+mn-lt"/>
                </a:rPr>
                <a:t>Las PYME sugieren la "Participación de las empresas/organizaciones de apoyo a las empresas (OEA) en el diseño y desarrollo de los planes de estudios de la ES y la FP".</a:t>
              </a:r>
              <a:endParaRPr lang="es-ES">
                <a:solidFill>
                  <a:schemeClr val="tx1"/>
                </a:solidFill>
                <a:ea typeface="+mn-lt"/>
                <a:cs typeface="+mn-lt"/>
              </a:endParaRPr>
            </a:p>
          </p:txBody>
        </p:sp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9ED35B42-82CA-2F89-8456-E7BEEDD88992}"/>
                </a:ext>
              </a:extLst>
            </p:cNvPr>
            <p:cNvSpPr/>
            <p:nvPr/>
          </p:nvSpPr>
          <p:spPr>
            <a:xfrm>
              <a:off x="6475927" y="682035"/>
              <a:ext cx="5709779" cy="799292"/>
            </a:xfrm>
            <a:prstGeom prst="roundRect">
              <a:avLst/>
            </a:prstGeom>
            <a:gradFill flip="none" rotWithShape="1">
              <a:gsLst>
                <a:gs pos="0">
                  <a:srgbClr val="59A35C">
                    <a:tint val="66000"/>
                    <a:satMod val="160000"/>
                  </a:srgbClr>
                </a:gs>
                <a:gs pos="50000">
                  <a:srgbClr val="59A35C">
                    <a:tint val="44500"/>
                    <a:satMod val="160000"/>
                  </a:srgbClr>
                </a:gs>
                <a:gs pos="100000">
                  <a:srgbClr val="59A35C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just"/>
              <a:r>
                <a:rPr lang="en-US" sz="1100" dirty="0">
                  <a:solidFill>
                    <a:schemeClr val="tx1"/>
                  </a:solidFill>
                  <a:ea typeface="+mn-lt"/>
                  <a:cs typeface="+mn-lt"/>
                </a:rPr>
                <a:t>Las PYME indican que la </a:t>
              </a:r>
              <a:r>
                <a:rPr lang="en-US" sz="1100" err="1">
                  <a:solidFill>
                    <a:schemeClr val="tx1"/>
                  </a:solidFill>
                  <a:ea typeface="+mn-lt"/>
                  <a:cs typeface="+mn-lt"/>
                </a:rPr>
                <a:t>educación</a:t>
              </a:r>
              <a:r>
                <a:rPr lang="en-US" sz="1100" dirty="0">
                  <a:solidFill>
                    <a:schemeClr val="tx1"/>
                  </a:solidFill>
                  <a:ea typeface="+mn-lt"/>
                  <a:cs typeface="+mn-lt"/>
                </a:rPr>
                <a:t> f</a:t>
              </a:r>
              <a:r>
                <a:rPr lang="en-US" sz="1100" i="0" dirty="0">
                  <a:solidFill>
                    <a:schemeClr val="tx1"/>
                  </a:solidFill>
                  <a:effectLst/>
                  <a:ea typeface="+mn-lt"/>
                  <a:cs typeface="+mn-lt"/>
                </a:rPr>
                <a:t>ormal </a:t>
              </a:r>
              <a:r>
                <a:rPr lang="en-US" sz="1100" dirty="0">
                  <a:solidFill>
                    <a:schemeClr val="tx1"/>
                  </a:solidFill>
                  <a:ea typeface="+mn-lt"/>
                  <a:cs typeface="+mn-lt"/>
                </a:rPr>
                <a:t>no </a:t>
              </a:r>
              <a:r>
                <a:rPr lang="en-US" sz="1100" err="1">
                  <a:solidFill>
                    <a:schemeClr val="tx1"/>
                  </a:solidFill>
                  <a:ea typeface="+mn-lt"/>
                  <a:cs typeface="+mn-lt"/>
                </a:rPr>
                <a:t>puede</a:t>
              </a:r>
              <a:r>
                <a:rPr lang="en-US" sz="1100" dirty="0">
                  <a:solidFill>
                    <a:schemeClr val="tx1"/>
                  </a:solidFill>
                  <a:ea typeface="+mn-lt"/>
                  <a:cs typeface="+mn-lt"/>
                </a:rPr>
                <a:t> </a:t>
              </a:r>
              <a:r>
                <a:rPr lang="en-US" sz="1100" err="1">
                  <a:solidFill>
                    <a:schemeClr val="tx1"/>
                  </a:solidFill>
                  <a:ea typeface="+mn-lt"/>
                  <a:cs typeface="+mn-lt"/>
                </a:rPr>
                <a:t>seguir</a:t>
              </a:r>
              <a:r>
                <a:rPr lang="en-US" sz="1100" dirty="0">
                  <a:solidFill>
                    <a:schemeClr val="tx1"/>
                  </a:solidFill>
                  <a:ea typeface="+mn-lt"/>
                  <a:cs typeface="+mn-lt"/>
                </a:rPr>
                <a:t> </a:t>
              </a:r>
              <a:r>
                <a:rPr lang="en-US" sz="1100" err="1">
                  <a:solidFill>
                    <a:schemeClr val="tx1"/>
                  </a:solidFill>
                  <a:ea typeface="+mn-lt"/>
                  <a:cs typeface="+mn-lt"/>
                </a:rPr>
                <a:t>el</a:t>
              </a:r>
              <a:r>
                <a:rPr lang="en-US" sz="1100" dirty="0">
                  <a:solidFill>
                    <a:schemeClr val="tx1"/>
                  </a:solidFill>
                  <a:ea typeface="+mn-lt"/>
                  <a:cs typeface="+mn-lt"/>
                </a:rPr>
                <a:t> </a:t>
              </a:r>
              <a:r>
                <a:rPr lang="en-US" sz="1100" err="1">
                  <a:solidFill>
                    <a:schemeClr val="tx1"/>
                  </a:solidFill>
                  <a:ea typeface="+mn-lt"/>
                  <a:cs typeface="+mn-lt"/>
                </a:rPr>
                <a:t>ritmo</a:t>
              </a:r>
              <a:r>
                <a:rPr lang="en-US" sz="1100" dirty="0">
                  <a:solidFill>
                    <a:schemeClr val="tx1"/>
                  </a:solidFill>
                  <a:ea typeface="+mn-lt"/>
                  <a:cs typeface="+mn-lt"/>
                </a:rPr>
                <a:t> de </a:t>
              </a:r>
              <a:r>
                <a:rPr lang="en-US" sz="1100" err="1">
                  <a:solidFill>
                    <a:schemeClr val="tx1"/>
                  </a:solidFill>
                  <a:ea typeface="+mn-lt"/>
                  <a:cs typeface="+mn-lt"/>
                </a:rPr>
                <a:t>adaptación</a:t>
              </a:r>
              <a:r>
                <a:rPr lang="en-US" sz="1100" dirty="0">
                  <a:solidFill>
                    <a:schemeClr val="tx1"/>
                  </a:solidFill>
                  <a:ea typeface="+mn-lt"/>
                  <a:cs typeface="+mn-lt"/>
                </a:rPr>
                <a:t> de sus planes de </a:t>
              </a:r>
              <a:r>
                <a:rPr lang="en-US" sz="1100" err="1">
                  <a:solidFill>
                    <a:schemeClr val="tx1"/>
                  </a:solidFill>
                  <a:ea typeface="+mn-lt"/>
                  <a:cs typeface="+mn-lt"/>
                </a:rPr>
                <a:t>estudio</a:t>
              </a:r>
              <a:r>
                <a:rPr lang="en-US" sz="1100" dirty="0">
                  <a:solidFill>
                    <a:schemeClr val="tx1"/>
                  </a:solidFill>
                  <a:ea typeface="+mn-lt"/>
                  <a:cs typeface="+mn-lt"/>
                </a:rPr>
                <a:t> a </a:t>
              </a:r>
              <a:r>
                <a:rPr lang="en-US" sz="1100" err="1">
                  <a:solidFill>
                    <a:schemeClr val="tx1"/>
                  </a:solidFill>
                  <a:ea typeface="+mn-lt"/>
                  <a:cs typeface="+mn-lt"/>
                </a:rPr>
                <a:t>los</a:t>
              </a:r>
              <a:r>
                <a:rPr lang="en-US" sz="1100" dirty="0">
                  <a:solidFill>
                    <a:schemeClr val="tx1"/>
                  </a:solidFill>
                  <a:ea typeface="+mn-lt"/>
                  <a:cs typeface="+mn-lt"/>
                </a:rPr>
                <a:t> </a:t>
              </a:r>
              <a:r>
                <a:rPr lang="en-US" sz="1100" err="1">
                  <a:solidFill>
                    <a:schemeClr val="tx1"/>
                  </a:solidFill>
                  <a:ea typeface="+mn-lt"/>
                  <a:cs typeface="+mn-lt"/>
                </a:rPr>
                <a:t>cambios</a:t>
              </a:r>
              <a:r>
                <a:rPr lang="en-US" sz="1100" dirty="0">
                  <a:solidFill>
                    <a:schemeClr val="tx1"/>
                  </a:solidFill>
                  <a:ea typeface="+mn-lt"/>
                  <a:cs typeface="+mn-lt"/>
                </a:rPr>
                <a:t> </a:t>
              </a:r>
              <a:r>
                <a:rPr lang="en-US" sz="1100" err="1">
                  <a:solidFill>
                    <a:schemeClr val="tx1"/>
                  </a:solidFill>
                  <a:ea typeface="+mn-lt"/>
                  <a:cs typeface="+mn-lt"/>
                </a:rPr>
                <a:t>necesarios</a:t>
              </a:r>
              <a:r>
                <a:rPr lang="en-US" sz="1100" i="0" dirty="0">
                  <a:solidFill>
                    <a:schemeClr val="tx1"/>
                  </a:solidFill>
                  <a:effectLst/>
                  <a:ea typeface="+mn-lt"/>
                  <a:cs typeface="+mn-lt"/>
                </a:rPr>
                <a:t>, </a:t>
              </a:r>
              <a:r>
                <a:rPr lang="en-US" sz="1100" dirty="0">
                  <a:solidFill>
                    <a:schemeClr val="tx1"/>
                  </a:solidFill>
                  <a:ea typeface="+mn-lt"/>
                  <a:cs typeface="+mn-lt"/>
                </a:rPr>
                <a:t>hay </a:t>
              </a:r>
              <a:r>
                <a:rPr lang="en-US" sz="1100" err="1">
                  <a:solidFill>
                    <a:schemeClr val="tx1"/>
                  </a:solidFill>
                  <a:ea typeface="+mn-lt"/>
                  <a:cs typeface="+mn-lt"/>
                </a:rPr>
                <a:t>escasez</a:t>
              </a:r>
              <a:r>
                <a:rPr lang="en-US" sz="1100" dirty="0">
                  <a:solidFill>
                    <a:schemeClr val="tx1"/>
                  </a:solidFill>
                  <a:ea typeface="+mn-lt"/>
                  <a:cs typeface="+mn-lt"/>
                </a:rPr>
                <a:t> de </a:t>
              </a:r>
              <a:r>
                <a:rPr lang="en-US" sz="1100" err="1">
                  <a:solidFill>
                    <a:schemeClr val="tx1"/>
                  </a:solidFill>
                  <a:ea typeface="+mn-lt"/>
                  <a:cs typeface="+mn-lt"/>
                </a:rPr>
                <a:t>formación</a:t>
              </a:r>
              <a:r>
                <a:rPr lang="en-US" sz="1100" dirty="0">
                  <a:solidFill>
                    <a:schemeClr val="tx1"/>
                  </a:solidFill>
                  <a:ea typeface="+mn-lt"/>
                  <a:cs typeface="+mn-lt"/>
                </a:rPr>
                <a:t> continua para </a:t>
              </a:r>
              <a:r>
                <a:rPr lang="en-US" sz="1100" err="1">
                  <a:solidFill>
                    <a:schemeClr val="tx1"/>
                  </a:solidFill>
                  <a:ea typeface="+mn-lt"/>
                  <a:cs typeface="+mn-lt"/>
                </a:rPr>
                <a:t>satisfacer</a:t>
              </a:r>
              <a:r>
                <a:rPr lang="en-US" sz="1100" dirty="0">
                  <a:solidFill>
                    <a:schemeClr val="tx1"/>
                  </a:solidFill>
                  <a:ea typeface="+mn-lt"/>
                  <a:cs typeface="+mn-lt"/>
                </a:rPr>
                <a:t> sus </a:t>
              </a:r>
              <a:r>
                <a:rPr lang="en-US" sz="1100" err="1">
                  <a:solidFill>
                    <a:schemeClr val="tx1"/>
                  </a:solidFill>
                  <a:ea typeface="+mn-lt"/>
                  <a:cs typeface="+mn-lt"/>
                </a:rPr>
                <a:t>necesidades</a:t>
              </a:r>
              <a:r>
                <a:rPr lang="en-US" sz="1100" i="0" dirty="0">
                  <a:solidFill>
                    <a:schemeClr val="tx1"/>
                  </a:solidFill>
                  <a:effectLst/>
                  <a:ea typeface="+mn-lt"/>
                  <a:cs typeface="+mn-lt"/>
                </a:rPr>
                <a:t>.</a:t>
              </a:r>
              <a:endParaRPr lang="es-ES" sz="1100">
                <a:solidFill>
                  <a:schemeClr val="tx1"/>
                </a:solidFill>
                <a:ea typeface="+mn-lt"/>
                <a:cs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29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432C50FE-3D2B-37E1-CA8F-EA02E54355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0781" y="2023900"/>
            <a:ext cx="4984414" cy="386144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438038F-E319-1606-9BF0-3E352407E3EF}"/>
              </a:ext>
            </a:extLst>
          </p:cNvPr>
          <p:cNvSpPr txBox="1"/>
          <p:nvPr/>
        </p:nvSpPr>
        <p:spPr>
          <a:xfrm>
            <a:off x="3491657" y="81121"/>
            <a:ext cx="5352458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4400" b="1" dirty="0">
                <a:solidFill>
                  <a:srgbClr val="3459A2"/>
                </a:solidFill>
              </a:rPr>
              <a:t>OTRAS ACTIVIDADES</a:t>
            </a:r>
            <a:endParaRPr lang="en-GB" sz="4400" b="1" dirty="0">
              <a:solidFill>
                <a:srgbClr val="3459A2"/>
              </a:solidFill>
              <a:cs typeface="Calibri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6150ACA-82BB-9A58-59AD-142BFF0564B5}"/>
              </a:ext>
            </a:extLst>
          </p:cNvPr>
          <p:cNvCxnSpPr/>
          <p:nvPr/>
        </p:nvCxnSpPr>
        <p:spPr>
          <a:xfrm>
            <a:off x="6162906" y="1126273"/>
            <a:ext cx="0" cy="5163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2333AD8-AA1E-1078-9E96-FF1B49C9FB89}"/>
              </a:ext>
            </a:extLst>
          </p:cNvPr>
          <p:cNvSpPr txBox="1"/>
          <p:nvPr/>
        </p:nvSpPr>
        <p:spPr>
          <a:xfrm>
            <a:off x="1080496" y="904231"/>
            <a:ext cx="415588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 dirty="0">
                <a:solidFill>
                  <a:srgbClr val="3459A2"/>
                </a:solidFill>
              </a:rPr>
              <a:t>PRÁCTICAS INSPIRADORAS</a:t>
            </a:r>
            <a:endParaRPr lang="es-ES" sz="2400">
              <a:cs typeface="Calibri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7810AA1-9B3F-3DB6-10B3-0021F22725DB}"/>
              </a:ext>
            </a:extLst>
          </p:cNvPr>
          <p:cNvSpPr txBox="1"/>
          <p:nvPr/>
        </p:nvSpPr>
        <p:spPr>
          <a:xfrm>
            <a:off x="6228182" y="898167"/>
            <a:ext cx="596511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 dirty="0">
                <a:solidFill>
                  <a:srgbClr val="3459A2"/>
                </a:solidFill>
                <a:ea typeface="+mn-lt"/>
                <a:cs typeface="+mn-lt"/>
              </a:rPr>
              <a:t>HERRAMIENTA DE INTELIGENCIA ARTIFICIAL </a:t>
            </a:r>
            <a:endParaRPr lang="es-ES" sz="2400" b="1">
              <a:solidFill>
                <a:srgbClr val="3459A2"/>
              </a:solidFill>
              <a:ea typeface="Calibri"/>
              <a:cs typeface="Calibri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86450045-C540-7378-41F9-D27752C3E7CA}"/>
              </a:ext>
            </a:extLst>
          </p:cNvPr>
          <p:cNvSpPr/>
          <p:nvPr/>
        </p:nvSpPr>
        <p:spPr>
          <a:xfrm>
            <a:off x="3999384" y="2257119"/>
            <a:ext cx="1460807" cy="1300977"/>
          </a:xfrm>
          <a:noFill/>
          <a:ln>
            <a:solidFill>
              <a:srgbClr val="4A8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rgbClr val="4A8677"/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A23F4AD-CE95-48DD-F219-B34EE309094E}"/>
              </a:ext>
            </a:extLst>
          </p:cNvPr>
          <p:cNvSpPr/>
          <p:nvPr/>
        </p:nvSpPr>
        <p:spPr>
          <a:xfrm>
            <a:off x="2717253" y="2587242"/>
            <a:ext cx="1560909" cy="1471802"/>
          </a:xfrm>
          <a:noFill/>
          <a:ln>
            <a:solidFill>
              <a:srgbClr val="4A8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rgbClr val="4A8677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C910DE-5403-4D71-3F34-782567974844}"/>
              </a:ext>
            </a:extLst>
          </p:cNvPr>
          <p:cNvSpPr txBox="1"/>
          <p:nvPr/>
        </p:nvSpPr>
        <p:spPr>
          <a:xfrm>
            <a:off x="381025" y="1367710"/>
            <a:ext cx="570728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600" b="1" dirty="0">
                <a:solidFill>
                  <a:srgbClr val="3459A2"/>
                </a:solidFill>
                <a:ea typeface="+mn-lt"/>
                <a:cs typeface="+mn-lt"/>
              </a:rPr>
              <a:t>Retos empresariales para afrontar la transición ecológica y digital</a:t>
            </a:r>
            <a:endParaRPr lang="es-ES" b="1">
              <a:solidFill>
                <a:srgbClr val="3459A2"/>
              </a:solidFill>
              <a:ea typeface="+mn-lt"/>
              <a:cs typeface="+mn-lt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7F0D2ED-A46F-E0DA-9415-A433EEC94779}"/>
              </a:ext>
            </a:extLst>
          </p:cNvPr>
          <p:cNvSpPr txBox="1"/>
          <p:nvPr/>
        </p:nvSpPr>
        <p:spPr>
          <a:xfrm>
            <a:off x="6630993" y="1674674"/>
            <a:ext cx="5153725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dirty="0">
                <a:ea typeface="+mn-lt"/>
                <a:cs typeface="+mn-lt"/>
              </a:rPr>
              <a:t>Esta </a:t>
            </a:r>
            <a:r>
              <a:rPr lang="en-US" dirty="0" err="1">
                <a:ea typeface="+mn-lt"/>
                <a:cs typeface="+mn-lt"/>
              </a:rPr>
              <a:t>herramienta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servirá</a:t>
            </a:r>
            <a:r>
              <a:rPr lang="en-US" dirty="0">
                <a:ea typeface="+mn-lt"/>
                <a:cs typeface="+mn-lt"/>
              </a:rPr>
              <a:t> a las </a:t>
            </a:r>
            <a:r>
              <a:rPr lang="en-US" dirty="0" err="1">
                <a:ea typeface="+mn-lt"/>
                <a:cs typeface="+mn-lt"/>
              </a:rPr>
              <a:t>Pymes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particular a </a:t>
            </a:r>
            <a:r>
              <a:rPr lang="en-US" dirty="0" err="1">
                <a:ea typeface="+mn-lt"/>
                <a:cs typeface="+mn-lt"/>
              </a:rPr>
              <a:t>los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responsables</a:t>
            </a:r>
            <a:r>
              <a:rPr lang="en-US" dirty="0">
                <a:ea typeface="+mn-lt"/>
                <a:cs typeface="+mn-lt"/>
              </a:rPr>
              <a:t> de RRHH) para </a:t>
            </a:r>
            <a:r>
              <a:rPr lang="en-US" dirty="0" err="1">
                <a:ea typeface="+mn-lt"/>
                <a:cs typeface="+mn-lt"/>
              </a:rPr>
              <a:t>autoevaluar</a:t>
            </a:r>
            <a:r>
              <a:rPr lang="en-US" dirty="0">
                <a:ea typeface="+mn-lt"/>
                <a:cs typeface="+mn-lt"/>
              </a:rPr>
              <a:t> sus </a:t>
            </a:r>
            <a:r>
              <a:rPr lang="en-US" dirty="0" err="1">
                <a:ea typeface="+mn-lt"/>
                <a:cs typeface="+mn-lt"/>
              </a:rPr>
              <a:t>competencias</a:t>
            </a:r>
            <a:r>
              <a:rPr lang="en-US" dirty="0">
                <a:ea typeface="+mn-lt"/>
                <a:cs typeface="+mn-lt"/>
              </a:rPr>
              <a:t> e </a:t>
            </a:r>
            <a:r>
              <a:rPr lang="en-US" dirty="0" err="1">
                <a:ea typeface="+mn-lt"/>
                <a:cs typeface="+mn-lt"/>
              </a:rPr>
              <a:t>identificar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carencias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concretas</a:t>
            </a:r>
            <a:r>
              <a:rPr lang="en-US" dirty="0">
                <a:ea typeface="+mn-lt"/>
                <a:cs typeface="+mn-lt"/>
              </a:rPr>
              <a:t>. La </a:t>
            </a:r>
            <a:r>
              <a:rPr lang="en-US" dirty="0" err="1">
                <a:ea typeface="+mn-lt"/>
                <a:cs typeface="+mn-lt"/>
              </a:rPr>
              <a:t>herramienta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será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capaz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descargar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perfil</a:t>
            </a:r>
            <a:r>
              <a:rPr lang="en-US" dirty="0">
                <a:ea typeface="+mn-lt"/>
                <a:cs typeface="+mn-lt"/>
              </a:rPr>
              <a:t> de la </a:t>
            </a:r>
            <a:r>
              <a:rPr lang="en-US" dirty="0" err="1">
                <a:ea typeface="+mn-lt"/>
                <a:cs typeface="+mn-lt"/>
              </a:rPr>
              <a:t>empresa</a:t>
            </a:r>
            <a:r>
              <a:rPr lang="en-US" dirty="0">
                <a:ea typeface="+mn-lt"/>
                <a:cs typeface="+mn-lt"/>
              </a:rPr>
              <a:t> con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estado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madurez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aportando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recomendaciones</a:t>
            </a:r>
            <a:r>
              <a:rPr lang="en-US" dirty="0">
                <a:ea typeface="+mn-lt"/>
                <a:cs typeface="+mn-lt"/>
              </a:rPr>
              <a:t>.</a:t>
            </a:r>
            <a:endParaRPr lang="es-ES" dirty="0">
              <a:ea typeface="Calibri"/>
              <a:cs typeface="Calibri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671FDEEF-2B30-6E78-CF5D-8ED12A1C8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01552" y="3778058"/>
            <a:ext cx="4212605" cy="2106303"/>
          </a:xfrm>
          <a:prstGeom prst="rect">
            <a:avLst/>
          </a:prstGeom>
        </p:spPr>
      </p:pic>
      <p:pic>
        <p:nvPicPr>
          <p:cNvPr id="9" name="Gráfico 8" descr="Anclar con relleno sólido">
            <a:extLst>
              <a:ext uri="{FF2B5EF4-FFF2-40B4-BE49-F238E27FC236}">
                <a16:creationId xmlns:a16="http://schemas.microsoft.com/office/drawing/2014/main" id="{9285044D-61CA-6214-BA5B-38753C08B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17463" y="4629422"/>
            <a:ext cx="214755" cy="2147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E6B6FC-F0E2-BE46-AF17-0F1F4DBCD990}"/>
              </a:ext>
            </a:extLst>
          </p:cNvPr>
          <p:cNvSpPr txBox="1"/>
          <p:nvPr/>
        </p:nvSpPr>
        <p:spPr>
          <a:xfrm>
            <a:off x="2580956" y="4536129"/>
            <a:ext cx="139198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 b="1" dirty="0">
                <a:solidFill>
                  <a:srgbClr val="3459A2"/>
                </a:solidFill>
              </a:rPr>
              <a:t>AUSTRIA</a:t>
            </a:r>
            <a:endParaRPr lang="es-ES" sz="1400" b="1" dirty="0">
              <a:solidFill>
                <a:srgbClr val="3459A2"/>
              </a:solidFill>
              <a:ea typeface="Calibri"/>
              <a:cs typeface="Calibri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A54191F-8E5C-3DDC-899F-8C591D841F81}"/>
              </a:ext>
            </a:extLst>
          </p:cNvPr>
          <p:cNvSpPr txBox="1"/>
          <p:nvPr/>
        </p:nvSpPr>
        <p:spPr>
          <a:xfrm>
            <a:off x="3349929" y="4471788"/>
            <a:ext cx="1619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/>
            </a:lvl1pPr>
          </a:lstStyle>
          <a:p>
            <a:r>
              <a:rPr lang="en-GB" sz="1050" dirty="0">
                <a:solidFill>
                  <a:srgbClr val="4A8677"/>
                </a:solidFill>
                <a:hlinkClick r:id="rId8"/>
              </a:rPr>
              <a:t>Sustainability Challenge</a:t>
            </a:r>
            <a:endParaRPr lang="es-ES" sz="1050" dirty="0">
              <a:solidFill>
                <a:srgbClr val="4A8677"/>
              </a:solidFill>
            </a:endParaRPr>
          </a:p>
        </p:txBody>
      </p:sp>
      <p:pic>
        <p:nvPicPr>
          <p:cNvPr id="14" name="Gráfico 13" descr="Anclar con relleno sólido">
            <a:extLst>
              <a:ext uri="{FF2B5EF4-FFF2-40B4-BE49-F238E27FC236}">
                <a16:creationId xmlns:a16="http://schemas.microsoft.com/office/drawing/2014/main" id="{690B6198-270C-5392-4756-83323D6D69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6866" y="5177024"/>
            <a:ext cx="214755" cy="21475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180B35C-FDB1-7522-E937-58D7E6889B2E}"/>
              </a:ext>
            </a:extLst>
          </p:cNvPr>
          <p:cNvSpPr txBox="1"/>
          <p:nvPr/>
        </p:nvSpPr>
        <p:spPr>
          <a:xfrm>
            <a:off x="314146" y="4689188"/>
            <a:ext cx="25481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05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563C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LOCALCIR</a:t>
            </a:r>
            <a:endParaRPr lang="es-ES" sz="900" dirty="0">
              <a:solidFill>
                <a:srgbClr val="0563C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Sustainability in Final Projects Higher Technician Curriculums</a:t>
            </a:r>
            <a:endParaRPr lang="es-ES" sz="900" dirty="0">
              <a:solidFill>
                <a:srgbClr val="0563C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DF2F7E2-129C-FC22-9E47-7DAD2FFC9E89}"/>
              </a:ext>
            </a:extLst>
          </p:cNvPr>
          <p:cNvSpPr txBox="1"/>
          <p:nvPr/>
        </p:nvSpPr>
        <p:spPr>
          <a:xfrm>
            <a:off x="717249" y="5261797"/>
            <a:ext cx="133821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 b="1" dirty="0">
                <a:solidFill>
                  <a:srgbClr val="3459A2"/>
                </a:solidFill>
              </a:rPr>
              <a:t>SPAIN</a:t>
            </a:r>
            <a:endParaRPr lang="es-ES" sz="1400" b="1" dirty="0">
              <a:solidFill>
                <a:srgbClr val="3459A2"/>
              </a:solidFill>
              <a:ea typeface="Calibri"/>
              <a:cs typeface="Calibri"/>
            </a:endParaRPr>
          </a:p>
          <a:p>
            <a:endParaRPr lang="es-ES" sz="1400" b="1" dirty="0">
              <a:solidFill>
                <a:srgbClr val="3459A2"/>
              </a:solidFill>
              <a:highlight>
                <a:srgbClr val="FFFF00"/>
              </a:highlight>
            </a:endParaRPr>
          </a:p>
        </p:txBody>
      </p:sp>
      <p:pic>
        <p:nvPicPr>
          <p:cNvPr id="25" name="Gráfico 24" descr="Anclar con relleno sólido">
            <a:extLst>
              <a:ext uri="{FF2B5EF4-FFF2-40B4-BE49-F238E27FC236}">
                <a16:creationId xmlns:a16="http://schemas.microsoft.com/office/drawing/2014/main" id="{6A97AF40-6F6E-7960-203D-D96B82CA50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78254" y="5009009"/>
            <a:ext cx="214755" cy="214755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F7622EDA-4AAB-085E-5AA9-291E14E984BD}"/>
              </a:ext>
            </a:extLst>
          </p:cNvPr>
          <p:cNvSpPr txBox="1"/>
          <p:nvPr/>
        </p:nvSpPr>
        <p:spPr>
          <a:xfrm>
            <a:off x="2289507" y="5190199"/>
            <a:ext cx="1132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/>
            </a:lvl1pPr>
          </a:lstStyle>
          <a:p>
            <a:r>
              <a:rPr lang="en-GB" b="1" dirty="0">
                <a:solidFill>
                  <a:srgbClr val="3459A2"/>
                </a:solidFill>
              </a:rPr>
              <a:t>ITALY</a:t>
            </a:r>
            <a:endParaRPr lang="es-ES" b="1" dirty="0">
              <a:solidFill>
                <a:srgbClr val="3459A2"/>
              </a:solidFill>
            </a:endParaRPr>
          </a:p>
        </p:txBody>
      </p:sp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D8330D04-E502-2711-757A-B682810F2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706788"/>
              </p:ext>
            </p:extLst>
          </p:nvPr>
        </p:nvGraphicFramePr>
        <p:xfrm>
          <a:off x="1582055" y="5621765"/>
          <a:ext cx="3878136" cy="45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8136">
                  <a:extLst>
                    <a:ext uri="{9D8B030D-6E8A-4147-A177-3AD203B41FA5}">
                      <a16:colId xmlns:a16="http://schemas.microsoft.com/office/drawing/2014/main" val="3846173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>
                          <a:solidFill>
                            <a:srgbClr val="0563C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Adopt a School</a:t>
                      </a:r>
                      <a:endParaRPr lang="es-ES" sz="1000" b="0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655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>
                          <a:solidFill>
                            <a:srgbClr val="0563C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Technical-Professional </a:t>
                      </a:r>
                      <a:r>
                        <a:rPr lang="en-GB" sz="1000" b="0" dirty="0" err="1">
                          <a:solidFill>
                            <a:srgbClr val="0563C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Center</a:t>
                      </a:r>
                      <a:r>
                        <a:rPr lang="en-GB" sz="1000" b="0" dirty="0">
                          <a:solidFill>
                            <a:srgbClr val="0563C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for Mechanics in </a:t>
                      </a:r>
                      <a:r>
                        <a:rPr lang="en-GB" sz="1000" b="0" dirty="0" err="1">
                          <a:solidFill>
                            <a:srgbClr val="0563C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Fornovo</a:t>
                      </a:r>
                      <a:r>
                        <a:rPr lang="en-GB" sz="1000" b="0" dirty="0">
                          <a:solidFill>
                            <a:srgbClr val="0563C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di Taro -Motor Valley</a:t>
                      </a:r>
                      <a:endParaRPr lang="es-ES" sz="1000" b="0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688648"/>
                  </a:ext>
                </a:extLst>
              </a:tr>
            </a:tbl>
          </a:graphicData>
        </a:graphic>
      </p:graphicFrame>
      <p:pic>
        <p:nvPicPr>
          <p:cNvPr id="31" name="Gráfico 30" descr="Anclar con relleno sólido">
            <a:extLst>
              <a:ext uri="{FF2B5EF4-FFF2-40B4-BE49-F238E27FC236}">
                <a16:creationId xmlns:a16="http://schemas.microsoft.com/office/drawing/2014/main" id="{99DD7DD0-FFA3-51DE-2F72-C87EE3F21E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5648" y="5326993"/>
            <a:ext cx="214755" cy="214755"/>
          </a:xfrm>
          <a:prstGeom prst="rect">
            <a:avLst/>
          </a:prstGeom>
        </p:spPr>
      </p:pic>
      <p:graphicFrame>
        <p:nvGraphicFramePr>
          <p:cNvPr id="32" name="Tabla 31">
            <a:extLst>
              <a:ext uri="{FF2B5EF4-FFF2-40B4-BE49-F238E27FC236}">
                <a16:creationId xmlns:a16="http://schemas.microsoft.com/office/drawing/2014/main" id="{2FEEBBF1-B401-F330-3EF8-F9846A2A5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565707"/>
              </p:ext>
            </p:extLst>
          </p:nvPr>
        </p:nvGraphicFramePr>
        <p:xfrm>
          <a:off x="3822544" y="4989584"/>
          <a:ext cx="2339121" cy="624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9121">
                  <a:extLst>
                    <a:ext uri="{9D8B030D-6E8A-4147-A177-3AD203B41FA5}">
                      <a16:colId xmlns:a16="http://schemas.microsoft.com/office/drawing/2014/main" val="39973100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ts val="14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>
                          <a:solidFill>
                            <a:srgbClr val="0563C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DDX</a:t>
                      </a:r>
                      <a:r>
                        <a:rPr lang="en-GB" sz="1000" b="0" dirty="0">
                          <a:solidFill>
                            <a:srgbClr val="0563C1"/>
                          </a:solidFill>
                          <a:effectLst/>
                        </a:rPr>
                        <a:t> </a:t>
                      </a:r>
                      <a:r>
                        <a:rPr lang="en-GB" sz="1000" b="0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Digital Transformation Model</a:t>
                      </a:r>
                      <a:endParaRPr lang="es-ES" sz="1000" b="0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03150"/>
                  </a:ext>
                </a:extLst>
              </a:tr>
              <a:tr h="130518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dirty="0">
                          <a:solidFill>
                            <a:srgbClr val="0563C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Hack the Normal Sustainability</a:t>
                      </a:r>
                      <a:endParaRPr lang="es-ES" sz="1000" b="0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918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u="sng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Adapting the Textile Industry in Izmir to EU Green Deal</a:t>
                      </a:r>
                      <a:endParaRPr lang="es-ES" sz="1000" b="0" u="sng" kern="1200" dirty="0">
                        <a:solidFill>
                          <a:srgbClr val="0563C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900727"/>
                  </a:ext>
                </a:extLst>
              </a:tr>
            </a:tbl>
          </a:graphicData>
        </a:graphic>
      </p:graphicFrame>
      <p:sp>
        <p:nvSpPr>
          <p:cNvPr id="33" name="CuadroTexto 32">
            <a:extLst>
              <a:ext uri="{FF2B5EF4-FFF2-40B4-BE49-F238E27FC236}">
                <a16:creationId xmlns:a16="http://schemas.microsoft.com/office/drawing/2014/main" id="{B40BBDDE-3293-420C-4698-32BA8971A037}"/>
              </a:ext>
            </a:extLst>
          </p:cNvPr>
          <p:cNvSpPr txBox="1"/>
          <p:nvPr/>
        </p:nvSpPr>
        <p:spPr>
          <a:xfrm>
            <a:off x="3032742" y="5050108"/>
            <a:ext cx="10523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3459A2"/>
                </a:solidFill>
                <a:effectLst/>
              </a:rPr>
              <a:t>TÜRKİYE</a:t>
            </a:r>
            <a:endParaRPr lang="es-ES" dirty="0"/>
          </a:p>
        </p:txBody>
      </p:sp>
      <p:pic>
        <p:nvPicPr>
          <p:cNvPr id="34" name="Gráfico 33" descr="Anclar con relleno sólido">
            <a:extLst>
              <a:ext uri="{FF2B5EF4-FFF2-40B4-BE49-F238E27FC236}">
                <a16:creationId xmlns:a16="http://schemas.microsoft.com/office/drawing/2014/main" id="{71F9BE9B-AE8E-616E-BF03-937810847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5727" y="4466330"/>
            <a:ext cx="214755" cy="21475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C3429925-A4B5-74AC-299D-32BCFFE5C07A}"/>
              </a:ext>
            </a:extLst>
          </p:cNvPr>
          <p:cNvSpPr txBox="1"/>
          <p:nvPr/>
        </p:nvSpPr>
        <p:spPr>
          <a:xfrm>
            <a:off x="1862966" y="4172499"/>
            <a:ext cx="1032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3459A2"/>
                </a:solidFill>
              </a:rPr>
              <a:t>BELGIUM</a:t>
            </a:r>
          </a:p>
        </p:txBody>
      </p: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50C3FA6F-2116-0D67-05D0-D1D2D4DB2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079839"/>
              </p:ext>
            </p:extLst>
          </p:nvPr>
        </p:nvGraphicFramePr>
        <p:xfrm>
          <a:off x="2627946" y="3924475"/>
          <a:ext cx="829485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485">
                  <a:extLst>
                    <a:ext uri="{9D8B030D-6E8A-4147-A177-3AD203B41FA5}">
                      <a16:colId xmlns:a16="http://schemas.microsoft.com/office/drawing/2014/main" val="2849898755"/>
                    </a:ext>
                  </a:extLst>
                </a:gridCol>
              </a:tblGrid>
              <a:tr h="79229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>
                          <a:solidFill>
                            <a:srgbClr val="0563C1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Next</a:t>
                      </a:r>
                      <a:endParaRPr lang="es-ES" sz="1100" b="0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81831"/>
                  </a:ext>
                </a:extLst>
              </a:tr>
              <a:tr h="79229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>
                          <a:solidFill>
                            <a:srgbClr val="0563C1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W.Alter</a:t>
                      </a:r>
                      <a:endParaRPr lang="es-ES" sz="1100" b="0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658637"/>
                  </a:ext>
                </a:extLst>
              </a:tr>
              <a:tr h="79229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>
                          <a:solidFill>
                            <a:srgbClr val="0563C1"/>
                          </a:solidFill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Era-</a:t>
                      </a:r>
                      <a:r>
                        <a:rPr lang="en-GB" sz="1100" b="0" dirty="0" err="1">
                          <a:solidFill>
                            <a:srgbClr val="0563C1"/>
                          </a:solidFill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Mın</a:t>
                      </a:r>
                      <a:endParaRPr lang="es-ES" sz="1100" b="0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848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5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 animBg="1"/>
      <p:bldP spid="21" grpId="0" animBg="1"/>
      <p:bldP spid="24" grpId="0"/>
      <p:bldP spid="26" grpId="0"/>
      <p:bldP spid="10" grpId="0"/>
      <p:bldP spid="12" grpId="0"/>
      <p:bldP spid="16" grpId="0"/>
      <p:bldP spid="17" grpId="0"/>
      <p:bldP spid="27" grpId="0"/>
      <p:bldP spid="3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B54F366-3283-5F45-9B72-46DE3C308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040534-6010-F847-9701-830C2039E18C}"/>
              </a:ext>
            </a:extLst>
          </p:cNvPr>
          <p:cNvSpPr txBox="1"/>
          <p:nvPr/>
        </p:nvSpPr>
        <p:spPr>
          <a:xfrm>
            <a:off x="3932816" y="3977973"/>
            <a:ext cx="432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err="1">
                <a:solidFill>
                  <a:schemeClr val="bg1"/>
                </a:solidFill>
                <a:latin typeface="Montserrat Light" pitchFamily="2" charset="77"/>
              </a:rPr>
              <a:t>Thank</a:t>
            </a:r>
            <a:r>
              <a:rPr lang="it-IT">
                <a:solidFill>
                  <a:schemeClr val="bg1"/>
                </a:solidFill>
                <a:latin typeface="Montserrat Light" pitchFamily="2" charset="77"/>
              </a:rPr>
              <a:t> </a:t>
            </a:r>
            <a:r>
              <a:rPr lang="it-IT" err="1">
                <a:solidFill>
                  <a:schemeClr val="bg1"/>
                </a:solidFill>
                <a:latin typeface="Montserrat Light" pitchFamily="2" charset="77"/>
              </a:rPr>
              <a:t>you</a:t>
            </a:r>
            <a:endParaRPr lang="it-IT">
              <a:solidFill>
                <a:schemeClr val="bg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6448680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C4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4T" id="{FFC98453-2AF7-44EE-982E-19D1A080A0CF}" vid="{C45C875F-B0F6-4D8B-8C4B-5FD935BDC0F7}"/>
    </a:ext>
  </a:extLst>
</a:theme>
</file>

<file path=ppt/theme/theme4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133d98-098d-4cd2-affe-71de48f52833" xsi:nil="true"/>
    <lcf76f155ced4ddcb4097134ff3c332f xmlns="19b8983a-8ea8-47ae-9ee6-5f38c254b7b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13C9997AE3884BAB3A6C51B4BFBA22" ma:contentTypeVersion="15" ma:contentTypeDescription="Create a new document." ma:contentTypeScope="" ma:versionID="9dd524279d18bde221e746784f5f11e1">
  <xsd:schema xmlns:xsd="http://www.w3.org/2001/XMLSchema" xmlns:xs="http://www.w3.org/2001/XMLSchema" xmlns:p="http://schemas.microsoft.com/office/2006/metadata/properties" xmlns:ns2="19b8983a-8ea8-47ae-9ee6-5f38c254b7b2" xmlns:ns3="75133d98-098d-4cd2-affe-71de48f52833" targetNamespace="http://schemas.microsoft.com/office/2006/metadata/properties" ma:root="true" ma:fieldsID="14dbdf86b7236d790b5b2000a85dff5e" ns2:_="" ns3:_="">
    <xsd:import namespace="19b8983a-8ea8-47ae-9ee6-5f38c254b7b2"/>
    <xsd:import namespace="75133d98-098d-4cd2-affe-71de48f528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8983a-8ea8-47ae-9ee6-5f38c254b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ad61b7b-f5dc-4060-9b32-94634ee1ff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133d98-098d-4cd2-affe-71de48f5283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deaf82-1d6a-4a20-ae43-9a09ef5918a1}" ma:internalName="TaxCatchAll" ma:showField="CatchAllData" ma:web="75133d98-098d-4cd2-affe-71de48f528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A8C953-B1B6-4171-A836-4F0480ECB595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75133d98-098d-4cd2-affe-71de48f52833"/>
    <ds:schemaRef ds:uri="19b8983a-8ea8-47ae-9ee6-5f38c254b7b2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022B37C-4269-44D1-957B-E55A78137C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85542F-B1EF-496D-8596-33B61A276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b8983a-8ea8-47ae-9ee6-5f38c254b7b2"/>
    <ds:schemaRef ds:uri="75133d98-098d-4cd2-affe-71de48f528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1151</Words>
  <Application>Microsoft Office PowerPoint</Application>
  <PresentationFormat>Panorámica</PresentationFormat>
  <Paragraphs>117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Gotham Medium</vt:lpstr>
      <vt:lpstr>Montserrat</vt:lpstr>
      <vt:lpstr>Montserrat Light</vt:lpstr>
      <vt:lpstr>Montserrat Medium</vt:lpstr>
      <vt:lpstr>Personalizza struttura</vt:lpstr>
      <vt:lpstr>Tema di Office</vt:lpstr>
      <vt:lpstr>EC4T</vt:lpstr>
      <vt:lpstr>1_Tema di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Irene Corpas</cp:lastModifiedBy>
  <cp:revision>203</cp:revision>
  <cp:lastPrinted>2022-02-23T10:29:55Z</cp:lastPrinted>
  <dcterms:created xsi:type="dcterms:W3CDTF">2021-05-18T09:57:05Z</dcterms:created>
  <dcterms:modified xsi:type="dcterms:W3CDTF">2023-11-10T12:30:26Z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0x0101002E13C9997AE3884BAB3A6C51B4BFBA22</vt:lpwstr>
  </property>
  <property fmtid="{D5CDD505-2E9C-101B-9397-08002B2CF9AE}" pid="3" name="MediaServiceImageTags">
    <vt:lpwstr/>
  </property>
</Properties>
</file>